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446" r:id="rId2"/>
    <p:sldId id="344" r:id="rId3"/>
    <p:sldId id="353" r:id="rId4"/>
    <p:sldId id="357" r:id="rId5"/>
    <p:sldId id="360" r:id="rId6"/>
    <p:sldId id="358" r:id="rId7"/>
    <p:sldId id="393" r:id="rId8"/>
    <p:sldId id="507" r:id="rId9"/>
    <p:sldId id="361" r:id="rId10"/>
    <p:sldId id="586" r:id="rId11"/>
    <p:sldId id="392" r:id="rId12"/>
    <p:sldId id="385" r:id="rId13"/>
    <p:sldId id="386" r:id="rId14"/>
    <p:sldId id="418" r:id="rId15"/>
    <p:sldId id="373" r:id="rId16"/>
    <p:sldId id="363" r:id="rId17"/>
    <p:sldId id="394" r:id="rId18"/>
    <p:sldId id="395" r:id="rId19"/>
    <p:sldId id="348" r:id="rId20"/>
    <p:sldId id="362" r:id="rId21"/>
    <p:sldId id="364" r:id="rId22"/>
    <p:sldId id="588" r:id="rId23"/>
    <p:sldId id="531" r:id="rId24"/>
    <p:sldId id="547" r:id="rId25"/>
    <p:sldId id="548" r:id="rId26"/>
    <p:sldId id="345" r:id="rId27"/>
    <p:sldId id="530" r:id="rId28"/>
    <p:sldId id="550" r:id="rId29"/>
    <p:sldId id="551" r:id="rId30"/>
    <p:sldId id="552" r:id="rId31"/>
    <p:sldId id="355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62" r:id="rId42"/>
    <p:sldId id="564" r:id="rId43"/>
    <p:sldId id="565" r:id="rId44"/>
    <p:sldId id="563" r:id="rId45"/>
    <p:sldId id="566" r:id="rId46"/>
    <p:sldId id="567" r:id="rId47"/>
    <p:sldId id="568" r:id="rId48"/>
    <p:sldId id="569" r:id="rId49"/>
    <p:sldId id="570" r:id="rId50"/>
    <p:sldId id="571" r:id="rId51"/>
    <p:sldId id="572" r:id="rId52"/>
    <p:sldId id="573" r:id="rId53"/>
    <p:sldId id="574" r:id="rId54"/>
    <p:sldId id="575" r:id="rId55"/>
    <p:sldId id="576" r:id="rId56"/>
    <p:sldId id="577" r:id="rId57"/>
    <p:sldId id="578" r:id="rId58"/>
    <p:sldId id="579" r:id="rId59"/>
    <p:sldId id="585" r:id="rId60"/>
    <p:sldId id="589" r:id="rId61"/>
    <p:sldId id="591" r:id="rId62"/>
    <p:sldId id="592" r:id="rId63"/>
    <p:sldId id="593" r:id="rId64"/>
    <p:sldId id="580" r:id="rId65"/>
    <p:sldId id="581" r:id="rId66"/>
    <p:sldId id="582" r:id="rId67"/>
    <p:sldId id="583" r:id="rId68"/>
    <p:sldId id="584" r:id="rId69"/>
    <p:sldId id="590" r:id="rId7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2FA735-9F2C-4C76-A74B-BEBFEA4A7209}">
          <p14:sldIdLst>
            <p14:sldId id="446"/>
            <p14:sldId id="344"/>
            <p14:sldId id="353"/>
            <p14:sldId id="357"/>
            <p14:sldId id="360"/>
            <p14:sldId id="358"/>
            <p14:sldId id="393"/>
            <p14:sldId id="507"/>
            <p14:sldId id="361"/>
            <p14:sldId id="586"/>
            <p14:sldId id="392"/>
            <p14:sldId id="385"/>
            <p14:sldId id="386"/>
            <p14:sldId id="418"/>
            <p14:sldId id="373"/>
            <p14:sldId id="363"/>
            <p14:sldId id="394"/>
            <p14:sldId id="395"/>
            <p14:sldId id="348"/>
            <p14:sldId id="362"/>
            <p14:sldId id="364"/>
            <p14:sldId id="588"/>
            <p14:sldId id="531"/>
            <p14:sldId id="547"/>
            <p14:sldId id="548"/>
            <p14:sldId id="345"/>
            <p14:sldId id="530"/>
            <p14:sldId id="550"/>
            <p14:sldId id="551"/>
            <p14:sldId id="552"/>
            <p14:sldId id="355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5"/>
            <p14:sldId id="589"/>
            <p14:sldId id="591"/>
            <p14:sldId id="592"/>
            <p14:sldId id="593"/>
            <p14:sldId id="580"/>
            <p14:sldId id="581"/>
            <p14:sldId id="582"/>
            <p14:sldId id="583"/>
            <p14:sldId id="584"/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80A0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9" autoAdjust="0"/>
    <p:restoredTop sz="86395" autoAdjust="0"/>
  </p:normalViewPr>
  <p:slideViewPr>
    <p:cSldViewPr>
      <p:cViewPr varScale="1">
        <p:scale>
          <a:sx n="146" d="100"/>
          <a:sy n="146" d="100"/>
        </p:scale>
        <p:origin x="10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223" y="2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990D4-79D1-4121-A461-D8AEF59D439A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3CCE9-78AF-4755-8CDE-725C56BBC1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8715D-4990-4AB2-B28B-5680244F4015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1BB2-CA44-475A-924D-6F6BDD6AEE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5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17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01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6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4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3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1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7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47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8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13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2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-note how most of the screen</a:t>
            </a:r>
            <a:r>
              <a:rPr lang="en-US" baseline="0" dirty="0"/>
              <a:t> space is the actual game</a:t>
            </a:r>
          </a:p>
          <a:p>
            <a:r>
              <a:rPr lang="en-US" baseline="0" dirty="0"/>
              <a:t>-each different type of information is separated out into very distinct areas of the screen with space between,</a:t>
            </a:r>
          </a:p>
          <a:p>
            <a:r>
              <a:rPr lang="en-US" baseline="0" dirty="0"/>
              <a:t>so you can easily say ‘I want to look at the </a:t>
            </a:r>
            <a:r>
              <a:rPr lang="en-US" baseline="0" dirty="0" err="1"/>
              <a:t>minimap</a:t>
            </a:r>
            <a:r>
              <a:rPr lang="en-US" baseline="0" dirty="0"/>
              <a:t>’ and just look down-right, or ‘I want to see my abilities’ and you look down-center.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75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78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78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93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37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3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20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53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00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6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9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-note how most of the screen</a:t>
            </a:r>
            <a:r>
              <a:rPr lang="en-US" baseline="0" dirty="0"/>
              <a:t> space is the actual game</a:t>
            </a:r>
          </a:p>
          <a:p>
            <a:r>
              <a:rPr lang="en-US" baseline="0" dirty="0"/>
              <a:t>-each different type of information is separated out into very distinct areas of the screen with space between,</a:t>
            </a:r>
          </a:p>
          <a:p>
            <a:r>
              <a:rPr lang="en-US" baseline="0" dirty="0"/>
              <a:t>so you can easily say ‘I want to look at the </a:t>
            </a:r>
            <a:r>
              <a:rPr lang="en-US" baseline="0" dirty="0" err="1"/>
              <a:t>minimap</a:t>
            </a:r>
            <a:r>
              <a:rPr lang="en-US" baseline="0" dirty="0"/>
              <a:t>’ and just look down-right, or ‘I want to see my abilities’ and you look down-center.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9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88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41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95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36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0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8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1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Has to do with homogenous</a:t>
            </a:r>
            <a:r>
              <a:rPr lang="en-US" baseline="0" dirty="0"/>
              <a:t> coordinates (test this out beforehand with another project)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4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Don’t encourage making new event for every </a:t>
            </a:r>
            <a:r>
              <a:rPr lang="en-US" dirty="0" err="1"/>
              <a:t>shader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Separate</a:t>
            </a:r>
            <a:r>
              <a:rPr lang="en-US" baseline="0" dirty="0"/>
              <a:t> event so UI is on top of everything, different </a:t>
            </a:r>
            <a:r>
              <a:rPr lang="en-US" baseline="0" dirty="0" err="1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6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8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1102519"/>
          </a:xfrm>
          <a:effectLst>
            <a:outerShdw blurRad="139700" algn="t" rotWithShape="0">
              <a:schemeClr val="tx1"/>
            </a:outerShdw>
          </a:effectLst>
        </p:spPr>
        <p:txBody>
          <a:bodyPr>
            <a:noAutofit/>
          </a:bodyPr>
          <a:lstStyle>
            <a:lvl1pPr>
              <a:defRPr sz="6000" b="1" cap="small" baseline="0">
                <a:latin typeface="Karmina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33550"/>
            <a:ext cx="6400800" cy="1314450"/>
          </a:xfrm>
          <a:effectLst>
            <a:outerShdw blurRad="76200" algn="ctr" rotWithShape="0">
              <a:schemeClr val="tx1"/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tx1">
                    <a:tint val="75000"/>
                  </a:schemeClr>
                </a:solidFill>
                <a:latin typeface="Karmina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9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9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5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1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Century Gothic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6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2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0BE7-2290-4558-8837-E2886E6A9976}" type="datetimeFigureOut">
              <a:rPr lang="en-US" smtClean="0"/>
              <a:pPr/>
              <a:t>3/9/21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w Cen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w Cen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uter Wilds - Mobius Digital">
            <a:extLst>
              <a:ext uri="{FF2B5EF4-FFF2-40B4-BE49-F238E27FC236}">
                <a16:creationId xmlns:a16="http://schemas.microsoft.com/office/drawing/2014/main" id="{A60C8570-45FB-C649-9D3F-B235E9ADA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7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User Interfaces and Skeletal Animation</a:t>
            </a:r>
          </a:p>
        </p:txBody>
      </p:sp>
    </p:spTree>
    <p:extLst>
      <p:ext uri="{BB962C8B-B14F-4D97-AF65-F5344CB8AC3E}">
        <p14:creationId xmlns:p14="http://schemas.microsoft.com/office/powerpoint/2010/main" val="107122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UI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76289" y="3867150"/>
            <a:ext cx="1447800" cy="838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Dialog</a:t>
            </a:r>
          </a:p>
          <a:p>
            <a:pPr marL="0" indent="0" algn="ctr">
              <a:buNone/>
            </a:pPr>
            <a:r>
              <a:rPr lang="en-US" sz="2100" dirty="0"/>
              <a:t>(</a:t>
            </a:r>
            <a:r>
              <a:rPr lang="en-US" sz="2100" dirty="0" err="1"/>
              <a:t>Runescape</a:t>
            </a:r>
            <a:r>
              <a:rPr lang="en-US" sz="2100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289" y="1276350"/>
            <a:ext cx="3891432" cy="2536245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1447800" y="3867150"/>
            <a:ext cx="1905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500" dirty="0"/>
              <a:t>“MEDIC!”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100" dirty="0"/>
              <a:t>(Team Fortress 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76350"/>
            <a:ext cx="4038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64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B477-41B2-4D01-A211-F51D42E9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Orthographic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AC0F-998C-4F94-9B25-BCDC70ED7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181600" cy="3581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Goal: draw orthographic UI next to / above an entity within your game</a:t>
            </a:r>
          </a:p>
          <a:p>
            <a:r>
              <a:rPr lang="en-US" dirty="0"/>
              <a:t>Approach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Figure out screen space position of the object you want to draw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Figure out if the game object is in front of or behind the camera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Draw orthographic UI at that location (same way to draw HUD)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5D544-DD14-4382-9372-E6E2CCA1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95550"/>
            <a:ext cx="3048000" cy="1905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8FE1FE-3B7E-4CF9-9608-879B41D55A98}"/>
              </a:ext>
            </a:extLst>
          </p:cNvPr>
          <p:cNvCxnSpPr/>
          <p:nvPr/>
        </p:nvCxnSpPr>
        <p:spPr>
          <a:xfrm flipH="1">
            <a:off x="7239000" y="2190750"/>
            <a:ext cx="3810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8C4272-1224-4273-AFC0-8C8CC7CFC57B}"/>
              </a:ext>
            </a:extLst>
          </p:cNvPr>
          <p:cNvSpPr txBox="1"/>
          <p:nvPr/>
        </p:nvSpPr>
        <p:spPr>
          <a:xfrm>
            <a:off x="7234177" y="18214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(25, 200)</a:t>
            </a:r>
          </a:p>
        </p:txBody>
      </p:sp>
    </p:spTree>
    <p:extLst>
      <p:ext uri="{BB962C8B-B14F-4D97-AF65-F5344CB8AC3E}">
        <p14:creationId xmlns:p14="http://schemas.microsoft.com/office/powerpoint/2010/main" val="39862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screen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74898"/>
            <a:ext cx="80772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vec3 </a:t>
            </a:r>
            <a:r>
              <a:rPr lang="en-US" sz="1500" dirty="0" err="1">
                <a:latin typeface="Consolas" panose="020B0609020204030204" pitchFamily="49" charset="0"/>
              </a:rPr>
              <a:t>convertToScreenSpace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vec3 </a:t>
            </a:r>
            <a:r>
              <a:rPr lang="en-US" sz="1500" dirty="0" err="1">
                <a:latin typeface="Consolas" panose="020B0609020204030204" pitchFamily="49" charset="0"/>
              </a:rPr>
              <a:t>pos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C0504D"/>
                </a:solidFill>
                <a:latin typeface="Consolas" panose="020B0609020204030204" pitchFamily="49" charset="0"/>
              </a:rPr>
              <a:t>vec2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screenSize</a:t>
            </a:r>
            <a:r>
              <a:rPr lang="en-US" sz="1500" dirty="0">
                <a:latin typeface="Consolas" panose="020B0609020204030204" pitchFamily="49" charset="0"/>
              </a:rPr>
              <a:t>) {</a:t>
            </a:r>
            <a:endParaRPr lang="en-US" sz="15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// get these from your camera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    mat4x4 </a:t>
            </a:r>
            <a:r>
              <a:rPr lang="en-US" sz="1500" dirty="0">
                <a:latin typeface="Consolas" panose="020B0609020204030204" pitchFamily="49" charset="0"/>
              </a:rPr>
              <a:t>view, projection;	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// this is necessary for the matrix multiplication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vec4 </a:t>
            </a:r>
            <a:r>
              <a:rPr lang="en-US" sz="1500" dirty="0" err="1">
                <a:latin typeface="Consolas" panose="020B0609020204030204" pitchFamily="49" charset="0"/>
              </a:rPr>
              <a:t>fourVec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vec4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pos.x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pos.y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pos.z</a:t>
            </a:r>
            <a:r>
              <a:rPr lang="en-US" sz="1500" dirty="0">
                <a:latin typeface="Consolas" panose="020B0609020204030204" pitchFamily="49" charset="0"/>
              </a:rPr>
              <a:t>, 1.f);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// project the position into clip space </a:t>
            </a: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latin typeface="Consolas" panose="020B0609020204030204" pitchFamily="49" charset="0"/>
              </a:rPr>
              <a:t>fourVec</a:t>
            </a:r>
            <a:r>
              <a:rPr lang="en-US" sz="1500" dirty="0">
                <a:latin typeface="Consolas" panose="020B0609020204030204" pitchFamily="49" charset="0"/>
              </a:rPr>
              <a:t> = projection * view * </a:t>
            </a:r>
            <a:r>
              <a:rPr lang="en-US" sz="1500" dirty="0" err="1">
                <a:latin typeface="Consolas" panose="020B0609020204030204" pitchFamily="49" charset="0"/>
              </a:rPr>
              <a:t>fourVec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  <a:endParaRPr lang="en-US" sz="15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    // x and y range from -1 to 1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C0504D"/>
                </a:solidFill>
                <a:latin typeface="Consolas" panose="020B0609020204030204" pitchFamily="49" charset="0"/>
              </a:rPr>
              <a:t>vec3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clipSpace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C0504D"/>
                </a:solidFill>
                <a:latin typeface="Consolas" panose="020B0609020204030204" pitchFamily="49" charset="0"/>
              </a:rPr>
              <a:t>vec3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fourVec.x</a:t>
            </a:r>
            <a:r>
              <a:rPr lang="en-US" sz="1500" dirty="0">
                <a:latin typeface="Consolas" panose="020B0609020204030204" pitchFamily="49" charset="0"/>
              </a:rPr>
              <a:t> / </a:t>
            </a:r>
            <a:r>
              <a:rPr lang="en-US" sz="1500" dirty="0" err="1">
                <a:latin typeface="Consolas" panose="020B0609020204030204" pitchFamily="49" charset="0"/>
              </a:rPr>
              <a:t>fourVec.w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fourVec.y</a:t>
            </a:r>
            <a:r>
              <a:rPr lang="en-US" sz="1500" dirty="0">
                <a:latin typeface="Consolas" panose="020B0609020204030204" pitchFamily="49" charset="0"/>
              </a:rPr>
              <a:t> / </a:t>
            </a:r>
            <a:r>
              <a:rPr lang="en-US" sz="1500" dirty="0" err="1">
                <a:latin typeface="Consolas" panose="020B0609020204030204" pitchFamily="49" charset="0"/>
              </a:rPr>
              <a:t>fourVec.w</a:t>
            </a:r>
            <a:r>
              <a:rPr lang="en-US" sz="15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                    </a:t>
            </a:r>
            <a:r>
              <a:rPr lang="en-US" sz="1500" dirty="0" err="1">
                <a:latin typeface="Consolas" panose="020B0609020204030204" pitchFamily="49" charset="0"/>
              </a:rPr>
              <a:t>fourVec.z</a:t>
            </a:r>
            <a:r>
              <a:rPr lang="en-US" sz="1500" dirty="0">
                <a:latin typeface="Consolas" panose="020B0609020204030204" pitchFamily="49" charset="0"/>
              </a:rPr>
              <a:t>);</a:t>
            </a:r>
            <a:endParaRPr lang="en-US" sz="15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    // convert x and y to pixel coordinates, leave z alone</a:t>
            </a: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chemeClr val="accent5"/>
                </a:solidFill>
                <a:latin typeface="Consolas" panose="020B0609020204030204" pitchFamily="49" charset="0"/>
              </a:rPr>
              <a:t>return </a:t>
            </a:r>
            <a:r>
              <a:rPr lang="en-US" sz="1500" dirty="0">
                <a:solidFill>
                  <a:schemeClr val="accent2"/>
                </a:solidFill>
                <a:latin typeface="Consolas" panose="020B0609020204030204" pitchFamily="49" charset="0"/>
              </a:rPr>
              <a:t>vec3</a:t>
            </a:r>
            <a:r>
              <a:rPr lang="en-US" sz="1500" dirty="0">
                <a:latin typeface="Consolas" panose="020B0609020204030204" pitchFamily="49" charset="0"/>
              </a:rPr>
              <a:t>((</a:t>
            </a:r>
            <a:r>
              <a:rPr lang="en-US" sz="1500" dirty="0" err="1">
                <a:latin typeface="Consolas" panose="020B0609020204030204" pitchFamily="49" charset="0"/>
              </a:rPr>
              <a:t>clipSpace.x</a:t>
            </a:r>
            <a:r>
              <a:rPr lang="en-US" sz="1500" dirty="0">
                <a:latin typeface="Consolas" panose="020B0609020204030204" pitchFamily="49" charset="0"/>
              </a:rPr>
              <a:t> + 1) * .5f * </a:t>
            </a:r>
            <a:r>
              <a:rPr lang="en-US" sz="1500" dirty="0" err="1">
                <a:latin typeface="Consolas" panose="020B0609020204030204" pitchFamily="49" charset="0"/>
              </a:rPr>
              <a:t>screenSize.x</a:t>
            </a:r>
            <a:r>
              <a:rPr lang="en-US" sz="15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          (1 - </a:t>
            </a:r>
            <a:r>
              <a:rPr lang="en-US" sz="1500" dirty="0" err="1">
                <a:latin typeface="Consolas" panose="020B0609020204030204" pitchFamily="49" charset="0"/>
              </a:rPr>
              <a:t>clipSpace.y</a:t>
            </a:r>
            <a:r>
              <a:rPr lang="en-US" sz="1500" dirty="0">
                <a:latin typeface="Consolas" panose="020B0609020204030204" pitchFamily="49" charset="0"/>
              </a:rPr>
              <a:t>) * .5f * </a:t>
            </a:r>
            <a:r>
              <a:rPr lang="en-US" sz="1500" dirty="0" err="1">
                <a:latin typeface="Consolas" panose="020B0609020204030204" pitchFamily="49" charset="0"/>
              </a:rPr>
              <a:t>screenSize.y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clipSpace.z</a:t>
            </a:r>
            <a:r>
              <a:rPr lang="en-US" sz="15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855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projected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the x and y components of the vector calculated in the previous slide to position draw calls on the screen</a:t>
            </a:r>
          </a:p>
          <a:p>
            <a:r>
              <a:rPr lang="en-US" dirty="0"/>
              <a:t>If the z-component is less than 0, it means that the object is behind the camera</a:t>
            </a:r>
          </a:p>
          <a:p>
            <a:pPr lvl="1"/>
            <a:r>
              <a:rPr lang="en-US" dirty="0"/>
              <a:t>In other words, don’t draw it!</a:t>
            </a:r>
          </a:p>
          <a:p>
            <a:r>
              <a:rPr lang="en-US" dirty="0"/>
              <a:t>If it’s greater than 0, draw the UI!</a:t>
            </a:r>
          </a:p>
          <a:p>
            <a:r>
              <a:rPr lang="en-US" dirty="0"/>
              <a:t>If you want your orthographic UI elements to be occluded by objects in the world, make sure the OpenGL depth test is turned on</a:t>
            </a:r>
          </a:p>
          <a:p>
            <a:pPr lvl="1"/>
            <a:r>
              <a:rPr lang="en-US" b="1" dirty="0"/>
              <a:t>When you use a UI camera, the stencil turns off the depth test by default </a:t>
            </a:r>
          </a:p>
        </p:txBody>
      </p:sp>
    </p:spTree>
    <p:extLst>
      <p:ext uri="{BB962C8B-B14F-4D97-AF65-F5344CB8AC3E}">
        <p14:creationId xmlns:p14="http://schemas.microsoft.com/office/powerpoint/2010/main" val="81933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73AD-2B84-4F34-BA71-BC79A1B9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 Integration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675DB-2E93-4872-93F0-EADF64DBB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Interfaces</a:t>
            </a:r>
          </a:p>
        </p:txBody>
      </p:sp>
    </p:spTree>
    <p:extLst>
      <p:ext uri="{BB962C8B-B14F-4D97-AF65-F5344CB8AC3E}">
        <p14:creationId xmlns:p14="http://schemas.microsoft.com/office/powerpoint/2010/main" val="180544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integrate UI?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cs typeface="Courier New" pitchFamily="49" charset="0"/>
              </a:rPr>
              <a:t>Recommended: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urier New" pitchFamily="49" charset="0"/>
              </a:rPr>
              <a:t>GameWorld</a:t>
            </a:r>
            <a:r>
              <a:rPr lang="en-US" sz="2400" dirty="0">
                <a:latin typeface="Tw Cen MT"/>
                <a:cs typeface="Courier New" pitchFamily="49" charset="0"/>
              </a:rPr>
              <a:t> has a </a:t>
            </a:r>
            <a:r>
              <a:rPr lang="en-US" sz="2400" dirty="0" err="1">
                <a:latin typeface="Consolas" panose="020B0609020204030204" pitchFamily="49" charset="0"/>
                <a:cs typeface="Courier New" pitchFamily="49" charset="0"/>
              </a:rPr>
              <a:t>UISystem</a:t>
            </a:r>
            <a:r>
              <a:rPr lang="en-US" sz="2400" dirty="0">
                <a:latin typeface="Tw Cen MT"/>
                <a:cs typeface="Courier New" pitchFamily="49" charset="0"/>
              </a:rPr>
              <a:t> with </a:t>
            </a:r>
            <a:r>
              <a:rPr lang="en-US" sz="2400" dirty="0" err="1">
                <a:latin typeface="Consolas" panose="020B0609020204030204" pitchFamily="49" charset="0"/>
                <a:cs typeface="Courier New" pitchFamily="49" charset="0"/>
              </a:rPr>
              <a:t>UIComponents</a:t>
            </a:r>
            <a:r>
              <a:rPr lang="en-US" sz="2400" dirty="0">
                <a:latin typeface="Tw Cen MT"/>
                <a:cs typeface="Courier New" pitchFamily="49" charset="0"/>
              </a:rPr>
              <a:t>. </a:t>
            </a:r>
          </a:p>
          <a:p>
            <a:r>
              <a:rPr lang="en-US" sz="2400" dirty="0">
                <a:latin typeface="Tw Cen MT"/>
                <a:cs typeface="Courier New" pitchFamily="49" charset="0"/>
              </a:rPr>
              <a:t>Tell your </a:t>
            </a:r>
            <a:r>
              <a:rPr lang="en-US" sz="2400" dirty="0" err="1">
                <a:latin typeface="Consolas" panose="020B0609020204030204" pitchFamily="49" charset="0"/>
                <a:cs typeface="Courier New" pitchFamily="49" charset="0"/>
              </a:rPr>
              <a:t>UISystem</a:t>
            </a:r>
            <a:r>
              <a:rPr lang="en-US" sz="2400" dirty="0">
                <a:latin typeface="Tw Cen MT"/>
                <a:cs typeface="Courier New" pitchFamily="49" charset="0"/>
              </a:rPr>
              <a:t> to draw after drawing all the other components</a:t>
            </a:r>
          </a:p>
          <a:p>
            <a:r>
              <a:rPr lang="en-US" sz="2400" dirty="0">
                <a:latin typeface="Tw Cen MT"/>
                <a:cs typeface="Courier New" pitchFamily="49" charset="0"/>
              </a:rPr>
              <a:t>If an orthographic UI component requires some game logic, have it belong to (and have a reference to) a </a:t>
            </a:r>
            <a:r>
              <a:rPr lang="en-US" sz="2400" dirty="0" err="1">
                <a:latin typeface="Consolas" panose="020B0609020204030204" pitchFamily="49" charset="0"/>
                <a:cs typeface="Courier New" pitchFamily="49" charset="0"/>
              </a:rPr>
              <a:t>GameObject</a:t>
            </a:r>
            <a:r>
              <a:rPr lang="en-US" sz="2400">
                <a:latin typeface="Tw Cen MT"/>
                <a:cs typeface="Courier New" pitchFamily="49" charset="0"/>
              </a:rPr>
              <a:t>.</a:t>
            </a:r>
            <a:endParaRPr lang="en-US" sz="2400" dirty="0">
              <a:latin typeface="Tw Cen M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required to implement some use of orthographic UI and HUDs this week</a:t>
            </a:r>
          </a:p>
          <a:p>
            <a:r>
              <a:rPr lang="en-US" dirty="0"/>
              <a:t>Try to think of something unique and interesting to your game concept!</a:t>
            </a:r>
          </a:p>
          <a:p>
            <a:pPr lvl="2"/>
            <a:r>
              <a:rPr lang="en-US" dirty="0"/>
              <a:t>E.g. inventory, health bars</a:t>
            </a:r>
          </a:p>
        </p:txBody>
      </p:sp>
    </p:spTree>
    <p:extLst>
      <p:ext uri="{BB962C8B-B14F-4D97-AF65-F5344CB8AC3E}">
        <p14:creationId xmlns:p14="http://schemas.microsoft.com/office/powerpoint/2010/main" val="17087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CF97-8D30-43DB-8291-083253A7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F824-2A33-485F-8EE1-9270EAAD8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UI is related to </a:t>
            </a:r>
            <a:r>
              <a:rPr lang="en-US" sz="3000" dirty="0" err="1">
                <a:latin typeface="Consolas" panose="020B0609020204030204" pitchFamily="49" charset="0"/>
              </a:rPr>
              <a:t>GameWorld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In game pop-ups, shopkeeper menus, etc.</a:t>
            </a:r>
          </a:p>
          <a:p>
            <a:r>
              <a:rPr lang="en-US" dirty="0"/>
              <a:t>Some UI isn’t</a:t>
            </a:r>
          </a:p>
          <a:p>
            <a:pPr lvl="1"/>
            <a:r>
              <a:rPr lang="en-US" dirty="0"/>
              <a:t>Settings menu, pause menu, etc.</a:t>
            </a:r>
          </a:p>
          <a:p>
            <a:r>
              <a:rPr lang="en-US" dirty="0"/>
              <a:t>It’s okay to handle these differently</a:t>
            </a:r>
          </a:p>
        </p:txBody>
      </p:sp>
    </p:spTree>
    <p:extLst>
      <p:ext uri="{BB962C8B-B14F-4D97-AF65-F5344CB8AC3E}">
        <p14:creationId xmlns:p14="http://schemas.microsoft.com/office/powerpoint/2010/main" val="3200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CF97-8D30-43DB-8291-083253A7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F824-2A33-485F-8EE1-9270EAAD8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elements</a:t>
            </a:r>
          </a:p>
          <a:p>
            <a:pPr lvl="1"/>
            <a:r>
              <a:rPr lang="en-US" dirty="0"/>
              <a:t>Buttons</a:t>
            </a:r>
          </a:p>
          <a:p>
            <a:pPr lvl="1"/>
            <a:r>
              <a:rPr lang="en-US" dirty="0"/>
              <a:t>Text</a:t>
            </a:r>
          </a:p>
          <a:p>
            <a:r>
              <a:rPr lang="en-US" dirty="0"/>
              <a:t>Should be implemented engine-side</a:t>
            </a:r>
          </a:p>
        </p:txBody>
      </p:sp>
    </p:spTree>
    <p:extLst>
      <p:ext uri="{BB962C8B-B14F-4D97-AF65-F5344CB8AC3E}">
        <p14:creationId xmlns:p14="http://schemas.microsoft.com/office/powerpoint/2010/main" val="161163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3D-Integrated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43050"/>
            <a:ext cx="3962400" cy="2476500"/>
          </a:xfrm>
          <a:prstGeom prst="rect">
            <a:avLst/>
          </a:prstGeom>
        </p:spPr>
      </p:pic>
      <p:sp>
        <p:nvSpPr>
          <p:cNvPr id="7" name="Shape 320"/>
          <p:cNvSpPr txBox="1">
            <a:spLocks/>
          </p:cNvSpPr>
          <p:nvPr/>
        </p:nvSpPr>
        <p:spPr>
          <a:xfrm>
            <a:off x="5715000" y="4095750"/>
            <a:ext cx="16764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Font typeface="Arial" pitchFamily="34" charset="0"/>
              <a:buNone/>
            </a:pPr>
            <a:r>
              <a:rPr lang="en-US" sz="3500" dirty="0" err="1"/>
              <a:t>Minimap</a:t>
            </a:r>
            <a:endParaRPr lang="en-US" sz="3500" dirty="0"/>
          </a:p>
          <a:p>
            <a:pPr marL="57150" indent="0" algn="ctr">
              <a:buFont typeface="Arial" pitchFamily="34" charset="0"/>
              <a:buNone/>
            </a:pPr>
            <a:r>
              <a:rPr lang="en-US" sz="2000" dirty="0"/>
              <a:t>(Far Cry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" y="1428750"/>
            <a:ext cx="4328160" cy="2705100"/>
          </a:xfrm>
          <a:prstGeom prst="rect">
            <a:avLst/>
          </a:prstGeom>
        </p:spPr>
      </p:pic>
      <p:sp>
        <p:nvSpPr>
          <p:cNvPr id="11" name="Shape 320"/>
          <p:cNvSpPr txBox="1">
            <a:spLocks/>
          </p:cNvSpPr>
          <p:nvPr/>
        </p:nvSpPr>
        <p:spPr>
          <a:xfrm>
            <a:off x="1066800" y="4095750"/>
            <a:ext cx="25908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Font typeface="Arial" pitchFamily="34" charset="0"/>
              <a:buNone/>
            </a:pPr>
            <a:r>
              <a:rPr lang="en-US" sz="3500" dirty="0"/>
              <a:t>Instructions</a:t>
            </a:r>
          </a:p>
          <a:p>
            <a:pPr marL="57150" indent="0" algn="ctr">
              <a:buFont typeface="Arial" pitchFamily="34" charset="0"/>
              <a:buNone/>
            </a:pPr>
            <a:r>
              <a:rPr lang="en-US" sz="2000" dirty="0"/>
              <a:t>(Splinter Cell)</a:t>
            </a:r>
          </a:p>
        </p:txBody>
      </p:sp>
    </p:spTree>
    <p:extLst>
      <p:ext uri="{BB962C8B-B14F-4D97-AF65-F5344CB8AC3E}">
        <p14:creationId xmlns:p14="http://schemas.microsoft.com/office/powerpoint/2010/main" val="32086466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User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44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3D-Integrated UI</a:t>
            </a:r>
          </a:p>
        </p:txBody>
      </p:sp>
      <p:sp>
        <p:nvSpPr>
          <p:cNvPr id="4" name="Shape 320"/>
          <p:cNvSpPr txBox="1">
            <a:spLocks noGrp="1"/>
          </p:cNvSpPr>
          <p:nvPr>
            <p:ph idx="1"/>
          </p:nvPr>
        </p:nvSpPr>
        <p:spPr>
          <a:xfrm>
            <a:off x="990600" y="4095750"/>
            <a:ext cx="7162800" cy="914399"/>
          </a:xfrm>
        </p:spPr>
        <p:txBody>
          <a:bodyPr>
            <a:normAutofit fontScale="92500" lnSpcReduction="10000"/>
          </a:bodyPr>
          <a:lstStyle/>
          <a:p>
            <a:pPr marL="57150" indent="0" algn="ctr">
              <a:buNone/>
            </a:pPr>
            <a:r>
              <a:rPr lang="en-US" sz="3500" dirty="0"/>
              <a:t>All user interfaces as in-game holograms</a:t>
            </a:r>
          </a:p>
          <a:p>
            <a:pPr marL="57150" indent="0" algn="ctr">
              <a:buNone/>
            </a:pPr>
            <a:r>
              <a:rPr lang="en-US" sz="2000" dirty="0"/>
              <a:t>(Dead Space)</a:t>
            </a:r>
          </a:p>
        </p:txBody>
      </p:sp>
      <p:sp>
        <p:nvSpPr>
          <p:cNvPr id="5" name="Shape 321"/>
          <p:cNvSpPr/>
          <p:nvPr/>
        </p:nvSpPr>
        <p:spPr>
          <a:xfrm>
            <a:off x="543105" y="1428750"/>
            <a:ext cx="3500250" cy="2391633"/>
          </a:xfrm>
          <a:prstGeom prst="rect">
            <a:avLst/>
          </a:prstGeom>
          <a:blipFill>
            <a:blip r:embed="rId2"/>
            <a:srcRect/>
            <a:stretch>
              <a:fillRect l="-321" t="-8728" r="-43964" b="-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395412"/>
            <a:ext cx="4258733" cy="23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2661704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er Wilds - Mobius Digital">
            <a:extLst>
              <a:ext uri="{FF2B5EF4-FFF2-40B4-BE49-F238E27FC236}">
                <a16:creationId xmlns:a16="http://schemas.microsoft.com/office/drawing/2014/main" id="{A60C8570-45FB-C649-9D3F-B235E9ADA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7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Skeletal Animation</a:t>
            </a:r>
          </a:p>
        </p:txBody>
      </p:sp>
    </p:spTree>
    <p:extLst>
      <p:ext uri="{BB962C8B-B14F-4D97-AF65-F5344CB8AC3E}">
        <p14:creationId xmlns:p14="http://schemas.microsoft.com/office/powerpoint/2010/main" val="3186105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Skeletal Animation (From a high Level)</a:t>
            </a:r>
          </a:p>
        </p:txBody>
      </p:sp>
    </p:spTree>
    <p:extLst>
      <p:ext uri="{BB962C8B-B14F-4D97-AF65-F5344CB8AC3E}">
        <p14:creationId xmlns:p14="http://schemas.microsoft.com/office/powerpoint/2010/main" val="3642595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Skeletal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724400" cy="3737371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can we animate meshes in our game engines?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need some method of moving vertices at each tick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storing the position of each vertex in the mesh for each frame of the animation would be expensive</a:t>
            </a:r>
          </a:p>
        </p:txBody>
      </p:sp>
    </p:spTree>
    <p:extLst>
      <p:ext uri="{BB962C8B-B14F-4D97-AF65-F5344CB8AC3E}">
        <p14:creationId xmlns:p14="http://schemas.microsoft.com/office/powerpoint/2010/main" val="28539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Skeletal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724400" cy="381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method of skeletal animation uses a “skeleton” of joints that control the positions of the vertices (i.e. ”the skin”)</a:t>
            </a:r>
          </a:p>
          <a:p>
            <a:r>
              <a:rPr lang="en-US" dirty="0"/>
              <a:t>We can store the pose of the skeleton at each frame, and then use the skeleton to compute the vertex positions</a:t>
            </a:r>
          </a:p>
        </p:txBody>
      </p:sp>
    </p:spTree>
    <p:extLst>
      <p:ext uri="{BB962C8B-B14F-4D97-AF65-F5344CB8AC3E}">
        <p14:creationId xmlns:p14="http://schemas.microsoft.com/office/powerpoint/2010/main" val="20120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390A2EE-AE34-7445-839D-A49354B7724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2265F79-46EE-2A4B-8911-60CFC57E6741}"/>
              </a:ext>
            </a:extLst>
          </p:cNvPr>
          <p:cNvSpPr/>
          <p:nvPr/>
        </p:nvSpPr>
        <p:spPr>
          <a:xfrm>
            <a:off x="2876550" y="3562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C77B0DA-6942-8F44-ADDB-ED1C4C9F4320}"/>
              </a:ext>
            </a:extLst>
          </p:cNvPr>
          <p:cNvSpPr/>
          <p:nvPr/>
        </p:nvSpPr>
        <p:spPr>
          <a:xfrm>
            <a:off x="3962400" y="21907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1937FC1-E337-5849-A326-712C0DF1AB39}"/>
              </a:ext>
            </a:extLst>
          </p:cNvPr>
          <p:cNvSpPr/>
          <p:nvPr/>
        </p:nvSpPr>
        <p:spPr>
          <a:xfrm>
            <a:off x="5989322" y="24692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48F646B-7979-1646-8A15-05684EC37EA1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2705100" y="2245834"/>
            <a:ext cx="1257300" cy="402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ABC922B-9DB4-0746-B4F2-D68E4C125537}"/>
              </a:ext>
            </a:extLst>
          </p:cNvPr>
          <p:cNvCxnSpPr>
            <a:cxnSpLocks/>
            <a:stCxn id="112" idx="3"/>
          </p:cNvCxnSpPr>
          <p:nvPr/>
        </p:nvCxnSpPr>
        <p:spPr>
          <a:xfrm flipH="1">
            <a:off x="3596640" y="2971239"/>
            <a:ext cx="499671" cy="651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E704E8-F2CE-D04F-A8E0-713C39AC49C8}"/>
              </a:ext>
            </a:extLst>
          </p:cNvPr>
          <p:cNvCxnSpPr>
            <a:cxnSpLocks/>
          </p:cNvCxnSpPr>
          <p:nvPr/>
        </p:nvCxnSpPr>
        <p:spPr>
          <a:xfrm>
            <a:off x="4876800" y="2717074"/>
            <a:ext cx="1156063" cy="133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8B95CE3-B7E2-524B-AC48-80435697F812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A19C7D-AA28-6144-B325-A26D1A1EA374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4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39C5845-8F69-644D-9196-BF00C9AF5DB8}"/>
              </a:ext>
            </a:extLst>
          </p:cNvPr>
          <p:cNvCxnSpPr>
            <a:cxnSpLocks/>
          </p:cNvCxnSpPr>
          <p:nvPr/>
        </p:nvCxnSpPr>
        <p:spPr>
          <a:xfrm flipV="1">
            <a:off x="4342303" y="2629647"/>
            <a:ext cx="79477" cy="4571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EE533C-542D-E942-BA4D-7CFD3782A353}"/>
              </a:ext>
            </a:extLst>
          </p:cNvPr>
          <p:cNvCxnSpPr>
            <a:cxnSpLocks/>
          </p:cNvCxnSpPr>
          <p:nvPr/>
        </p:nvCxnSpPr>
        <p:spPr>
          <a:xfrm flipH="1" flipV="1">
            <a:off x="3945242" y="2595698"/>
            <a:ext cx="492032" cy="585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88B6F5E-7158-5E40-AE3E-23383DB118F3}"/>
              </a:ext>
            </a:extLst>
          </p:cNvPr>
          <p:cNvCxnSpPr>
            <a:cxnSpLocks/>
          </p:cNvCxnSpPr>
          <p:nvPr/>
        </p:nvCxnSpPr>
        <p:spPr>
          <a:xfrm flipV="1">
            <a:off x="6319319" y="2917338"/>
            <a:ext cx="105199" cy="4414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4A2C167-C14F-384C-8642-A89324CC0983}"/>
              </a:ext>
            </a:extLst>
          </p:cNvPr>
          <p:cNvCxnSpPr>
            <a:cxnSpLocks/>
          </p:cNvCxnSpPr>
          <p:nvPr/>
        </p:nvCxnSpPr>
        <p:spPr>
          <a:xfrm flipH="1" flipV="1">
            <a:off x="5984341" y="2824681"/>
            <a:ext cx="474557" cy="1057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20B4A1C-5E0C-E14C-B41B-3C65F493F178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6C99A1B-B75D-5147-A511-596E801AFF05}"/>
              </a:ext>
            </a:extLst>
          </p:cNvPr>
          <p:cNvSpPr txBox="1"/>
          <p:nvPr/>
        </p:nvSpPr>
        <p:spPr>
          <a:xfrm>
            <a:off x="4364616" y="2665758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DA229D-CA79-DB46-81DE-2AD6D8535977}"/>
              </a:ext>
            </a:extLst>
          </p:cNvPr>
          <p:cNvSpPr txBox="1"/>
          <p:nvPr/>
        </p:nvSpPr>
        <p:spPr>
          <a:xfrm>
            <a:off x="6099826" y="2926408"/>
            <a:ext cx="224774" cy="37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FAEDBC-7A58-2846-83AF-AC18A7F315E2}"/>
              </a:ext>
            </a:extLst>
          </p:cNvPr>
          <p:cNvCxnSpPr>
            <a:cxnSpLocks/>
            <a:endCxn id="111" idx="0"/>
          </p:cNvCxnSpPr>
          <p:nvPr/>
        </p:nvCxnSpPr>
        <p:spPr>
          <a:xfrm flipV="1">
            <a:off x="3333750" y="3562350"/>
            <a:ext cx="0" cy="4572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F8DDC85-0380-674E-A18D-7E5F451BE2F3}"/>
              </a:ext>
            </a:extLst>
          </p:cNvPr>
          <p:cNvCxnSpPr>
            <a:cxnSpLocks/>
            <a:stCxn id="111" idx="6"/>
          </p:cNvCxnSpPr>
          <p:nvPr/>
        </p:nvCxnSpPr>
        <p:spPr>
          <a:xfrm flipH="1">
            <a:off x="3354438" y="4019550"/>
            <a:ext cx="4365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4B38EE-42C6-8148-8DD7-239C864CB8C9}"/>
              </a:ext>
            </a:extLst>
          </p:cNvPr>
          <p:cNvSpPr txBox="1"/>
          <p:nvPr/>
        </p:nvSpPr>
        <p:spPr>
          <a:xfrm>
            <a:off x="2970181" y="3865934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3BEE421-C7EA-8C4A-AD4D-DEEB4B4CBE22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273C655-A7D8-1B46-A799-ABF9F5AE5DB0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70FFDCA-664B-FC4D-8797-103A88B2C659}"/>
              </a:ext>
            </a:extLst>
          </p:cNvPr>
          <p:cNvSpPr txBox="1"/>
          <p:nvPr/>
        </p:nvSpPr>
        <p:spPr>
          <a:xfrm>
            <a:off x="6008914" y="4298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F8BCF18-E4AE-F945-8A1A-F1B0AA63EB94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45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Skeleton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skeleton is a </a:t>
            </a:r>
            <a:r>
              <a:rPr lang="en-US" b="1" dirty="0"/>
              <a:t>hierarchy</a:t>
            </a:r>
            <a:r>
              <a:rPr lang="en-US" dirty="0"/>
              <a:t> of nodes called “joints” </a:t>
            </a:r>
          </a:p>
          <a:p>
            <a:r>
              <a:rPr lang="en-US" dirty="0"/>
              <a:t>A joint has a position and an orientation that can change at each tick</a:t>
            </a:r>
          </a:p>
          <a:p>
            <a:r>
              <a:rPr lang="en-US" dirty="0"/>
              <a:t>Here, the red (x) and green (y) axes represent each joint’s orientation (i.e. the local coordinate system of each joint)</a:t>
            </a:r>
          </a:p>
          <a:p>
            <a:r>
              <a:rPr lang="en-US" dirty="0"/>
              <a:t>More on skeletons later…</a:t>
            </a:r>
          </a:p>
        </p:txBody>
      </p:sp>
    </p:spTree>
    <p:extLst>
      <p:ext uri="{BB962C8B-B14F-4D97-AF65-F5344CB8AC3E}">
        <p14:creationId xmlns:p14="http://schemas.microsoft.com/office/powerpoint/2010/main" val="26240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9433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But how does the skeleton control the mesh?</a:t>
            </a:r>
          </a:p>
          <a:p>
            <a:r>
              <a:rPr lang="en-US" dirty="0"/>
              <a:t>Each joint has a certain constant influence on each vertex, usually called a “weight”</a:t>
            </a:r>
          </a:p>
          <a:p>
            <a:pPr lvl="1"/>
            <a:r>
              <a:rPr lang="en-US" dirty="0"/>
              <a:t>If the weight of joint </a:t>
            </a:r>
            <a:r>
              <a:rPr lang="en-US" i="1" dirty="0"/>
              <a:t>j</a:t>
            </a:r>
            <a:r>
              <a:rPr lang="en-US" dirty="0"/>
              <a:t> on vertex </a:t>
            </a:r>
            <a:r>
              <a:rPr lang="en-US" i="1" dirty="0"/>
              <a:t>v</a:t>
            </a:r>
            <a:r>
              <a:rPr lang="en-US" dirty="0"/>
              <a:t> is 1.0, then </a:t>
            </a:r>
            <a:r>
              <a:rPr lang="en-US" i="1" dirty="0"/>
              <a:t>j</a:t>
            </a:r>
            <a:r>
              <a:rPr lang="en-US" dirty="0"/>
              <a:t> completely controls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dirty="0"/>
              <a:t>If the weight is 0, then </a:t>
            </a:r>
            <a:r>
              <a:rPr lang="en-US" i="1" dirty="0"/>
              <a:t>j</a:t>
            </a:r>
            <a:r>
              <a:rPr lang="en-US" dirty="0"/>
              <a:t> has no influence on </a:t>
            </a:r>
            <a:r>
              <a:rPr lang="en-US" i="1" dirty="0"/>
              <a:t>v</a:t>
            </a:r>
          </a:p>
          <a:p>
            <a:pPr lvl="1"/>
            <a:r>
              <a:rPr lang="en-US" dirty="0"/>
              <a:t>If the weight is between 0 and 1.0, then </a:t>
            </a:r>
            <a:r>
              <a:rPr lang="en-US" i="1" dirty="0"/>
              <a:t>v</a:t>
            </a:r>
            <a:r>
              <a:rPr lang="en-US" dirty="0"/>
              <a:t> is influenced by joint </a:t>
            </a:r>
            <a:r>
              <a:rPr lang="en-US" i="1" dirty="0"/>
              <a:t>j</a:t>
            </a:r>
            <a:r>
              <a:rPr lang="en-US" dirty="0"/>
              <a:t> and by other joints as well</a:t>
            </a:r>
          </a:p>
        </p:txBody>
      </p:sp>
    </p:spTree>
    <p:extLst>
      <p:ext uri="{BB962C8B-B14F-4D97-AF65-F5344CB8AC3E}">
        <p14:creationId xmlns:p14="http://schemas.microsoft.com/office/powerpoint/2010/main" val="2803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8861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We define the joint weights in a process called “skinning” </a:t>
            </a:r>
          </a:p>
          <a:p>
            <a:r>
              <a:rPr lang="en-US" dirty="0"/>
              <a:t>First, we take the mesh in the “bind pose” (for a character, this is usually a T-pose)</a:t>
            </a:r>
          </a:p>
          <a:p>
            <a:r>
              <a:rPr lang="en-US" dirty="0"/>
              <a:t>Next, we take the skeleton (also in the bind pose)</a:t>
            </a:r>
          </a:p>
          <a:p>
            <a:r>
              <a:rPr lang="en-US" dirty="0"/>
              <a:t>Let the joint weight of</a:t>
            </a:r>
            <a:r>
              <a:rPr lang="en-US" i="1" dirty="0"/>
              <a:t> </a:t>
            </a:r>
            <a:r>
              <a:rPr lang="en-US" dirty="0"/>
              <a:t>joint </a:t>
            </a:r>
            <a:r>
              <a:rPr lang="en-US" i="1" dirty="0"/>
              <a:t>j</a:t>
            </a:r>
            <a:r>
              <a:rPr lang="en-US" dirty="0"/>
              <a:t> for vertex </a:t>
            </a:r>
            <a:r>
              <a:rPr lang="en-US" i="1" dirty="0"/>
              <a:t>v</a:t>
            </a:r>
            <a:r>
              <a:rPr lang="en-US" dirty="0"/>
              <a:t> be </a:t>
            </a:r>
            <a:r>
              <a:rPr lang="en-US" i="1" dirty="0" err="1"/>
              <a:t>w</a:t>
            </a:r>
            <a:r>
              <a:rPr lang="en-US" i="1" baseline="-25000" dirty="0" err="1"/>
              <a:t>ij</a:t>
            </a:r>
            <a:endParaRPr lang="en-US" dirty="0"/>
          </a:p>
          <a:p>
            <a:r>
              <a:rPr lang="en-US" dirty="0"/>
              <a:t>We can use many different methods to calculate the joint weights, but in general, if vertex </a:t>
            </a:r>
            <a:r>
              <a:rPr lang="en-US" i="1" dirty="0"/>
              <a:t>v</a:t>
            </a:r>
            <a:r>
              <a:rPr lang="en-US" dirty="0"/>
              <a:t> is far away from joint </a:t>
            </a:r>
            <a:r>
              <a:rPr lang="en-US" i="1" dirty="0"/>
              <a:t>j, </a:t>
            </a:r>
            <a:r>
              <a:rPr lang="en-US" dirty="0"/>
              <a:t>then </a:t>
            </a:r>
            <a:r>
              <a:rPr lang="en-US" i="1" dirty="0" err="1"/>
              <a:t>w</a:t>
            </a:r>
            <a:r>
              <a:rPr lang="en-US" i="1" baseline="-25000" dirty="0" err="1"/>
              <a:t>ij</a:t>
            </a:r>
            <a:r>
              <a:rPr lang="en-US" i="1" baseline="-25000" dirty="0"/>
              <a:t> </a:t>
            </a:r>
            <a:r>
              <a:rPr lang="en-US" dirty="0"/>
              <a:t>is small or 0</a:t>
            </a:r>
          </a:p>
          <a:p>
            <a:r>
              <a:rPr lang="en-US" dirty="0"/>
              <a:t>If vertex </a:t>
            </a:r>
            <a:r>
              <a:rPr lang="en-US" i="1" dirty="0"/>
              <a:t>v</a:t>
            </a:r>
            <a:r>
              <a:rPr lang="en-US" dirty="0"/>
              <a:t> is close to joint </a:t>
            </a:r>
            <a:r>
              <a:rPr lang="en-US" i="1" dirty="0"/>
              <a:t>j, </a:t>
            </a:r>
            <a:r>
              <a:rPr lang="en-US" dirty="0"/>
              <a:t>then </a:t>
            </a:r>
            <a:r>
              <a:rPr lang="en-US" i="1" dirty="0" err="1"/>
              <a:t>w</a:t>
            </a:r>
            <a:r>
              <a:rPr lang="en-US" i="1" baseline="-25000" dirty="0" err="1"/>
              <a:t>ij</a:t>
            </a:r>
            <a:r>
              <a:rPr lang="en-US" i="1" baseline="-25000" dirty="0"/>
              <a:t> </a:t>
            </a:r>
            <a:r>
              <a:rPr lang="en-US" dirty="0"/>
              <a:t>will be close to 1.0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C36C1-1040-2F45-A2C6-2D12CBF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00150"/>
            <a:ext cx="3073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shades of UI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Heads-up display (HUD)</a:t>
            </a:r>
          </a:p>
          <a:p>
            <a:pPr lvl="1"/>
            <a:r>
              <a:rPr lang="en-US" dirty="0"/>
              <a:t>Persistent 2D elements drawn over the game</a:t>
            </a:r>
          </a:p>
          <a:p>
            <a:pPr lvl="2"/>
            <a:r>
              <a:rPr lang="en-US" dirty="0"/>
              <a:t>Ex. your health &amp; resources, </a:t>
            </a:r>
            <a:r>
              <a:rPr lang="en-US" dirty="0" err="1"/>
              <a:t>minimap</a:t>
            </a:r>
            <a:r>
              <a:rPr lang="en-US" dirty="0"/>
              <a:t>, available actions/cooldowns</a:t>
            </a:r>
          </a:p>
          <a:p>
            <a:r>
              <a:rPr lang="en-US" dirty="0"/>
              <a:t>Orthographic UI</a:t>
            </a:r>
          </a:p>
          <a:p>
            <a:pPr lvl="1"/>
            <a:r>
              <a:rPr lang="en-US" dirty="0"/>
              <a:t>2D elements drawn in the 3D scene</a:t>
            </a:r>
          </a:p>
          <a:p>
            <a:pPr lvl="2"/>
            <a:r>
              <a:rPr lang="en-US" dirty="0"/>
              <a:t>Ex. entity health bars, tips, popup dialog, 2D special effects</a:t>
            </a:r>
          </a:p>
          <a:p>
            <a:pPr lvl="2"/>
            <a:r>
              <a:rPr lang="en-US" dirty="0"/>
              <a:t>Usually doesn’t scale with camera distance</a:t>
            </a:r>
          </a:p>
          <a:p>
            <a:r>
              <a:rPr lang="en-US" dirty="0"/>
              <a:t>Separate screens/overlays</a:t>
            </a:r>
          </a:p>
          <a:p>
            <a:pPr lvl="1"/>
            <a:r>
              <a:rPr lang="en-US" dirty="0"/>
              <a:t>Inventory, menus, shops, dialog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1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Now we have a mesh bound to a skeleton, and we know the influence that each joint has on each vertex of the mesh</a:t>
            </a:r>
          </a:p>
          <a:p>
            <a:r>
              <a:rPr lang="en-US" dirty="0"/>
              <a:t>We can think of an ”animation” as a sequence of poses of the skeleton</a:t>
            </a:r>
          </a:p>
          <a:p>
            <a:r>
              <a:rPr lang="en-US" b="1" dirty="0"/>
              <a:t>Using the skeleton’s bind pose, the skeleton’s animated pose, and the joint weights, we can calculate the position of each vertex for each frame of the animation</a:t>
            </a:r>
          </a:p>
        </p:txBody>
      </p:sp>
    </p:spTree>
    <p:extLst>
      <p:ext uri="{BB962C8B-B14F-4D97-AF65-F5344CB8AC3E}">
        <p14:creationId xmlns:p14="http://schemas.microsoft.com/office/powerpoint/2010/main" val="8571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Skeleton</a:t>
            </a:r>
          </a:p>
        </p:txBody>
      </p:sp>
    </p:spTree>
    <p:extLst>
      <p:ext uri="{BB962C8B-B14F-4D97-AF65-F5344CB8AC3E}">
        <p14:creationId xmlns:p14="http://schemas.microsoft.com/office/powerpoint/2010/main" val="443934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Skeleton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581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Remember that a skeleton is a hierarchy of joints</a:t>
            </a:r>
          </a:p>
          <a:p>
            <a:pPr lvl="1"/>
            <a:r>
              <a:rPr lang="en-US" dirty="0"/>
              <a:t>Each joint can have an arbitrary number of children, and each joint has a parent joint</a:t>
            </a:r>
          </a:p>
          <a:p>
            <a:r>
              <a:rPr lang="en-US" dirty="0"/>
              <a:t>In this class, we will define the position and orientation of each joint </a:t>
            </a:r>
            <a:r>
              <a:rPr lang="en-US" i="1" dirty="0"/>
              <a:t>j </a:t>
            </a:r>
            <a:r>
              <a:rPr lang="en-US" dirty="0"/>
              <a:t>using a </a:t>
            </a:r>
            <a:r>
              <a:rPr lang="en-US" b="1" dirty="0"/>
              <a:t>rotation R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translation T</a:t>
            </a:r>
            <a:r>
              <a:rPr lang="en-US" dirty="0"/>
              <a:t> </a:t>
            </a:r>
            <a:r>
              <a:rPr lang="en-US" b="1" dirty="0"/>
              <a:t>in the coordinate system of </a:t>
            </a:r>
            <a:r>
              <a:rPr lang="en-US" b="1" i="1" dirty="0"/>
              <a:t>j’s</a:t>
            </a:r>
            <a:r>
              <a:rPr lang="en-US" b="1" dirty="0"/>
              <a:t> parent</a:t>
            </a:r>
          </a:p>
          <a:p>
            <a:pPr lvl="1"/>
            <a:r>
              <a:rPr lang="en-US" b="1" dirty="0"/>
              <a:t>We will call these types of transforms ”joint-space transforms”</a:t>
            </a:r>
          </a:p>
          <a:p>
            <a:r>
              <a:rPr lang="en-US" dirty="0"/>
              <a:t>What does that mean?</a:t>
            </a:r>
          </a:p>
        </p:txBody>
      </p:sp>
    </p:spTree>
    <p:extLst>
      <p:ext uri="{BB962C8B-B14F-4D97-AF65-F5344CB8AC3E}">
        <p14:creationId xmlns:p14="http://schemas.microsoft.com/office/powerpoint/2010/main" val="24402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D6553DC-AE6E-564C-8615-98DDA2BBD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184" y="2673791"/>
            <a:ext cx="2463439" cy="22637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Consider joint 1</a:t>
            </a:r>
          </a:p>
          <a:p>
            <a:r>
              <a:rPr lang="en-US" dirty="0"/>
              <a:t>The parent of joint 1 is the origin in the object space of the mesh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B4BB5D0-F0EE-4F45-9EB5-D79DADA55742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FD8D165-2D04-5245-B95D-4937F73D09AC}"/>
              </a:ext>
            </a:extLst>
          </p:cNvPr>
          <p:cNvSpPr/>
          <p:nvPr/>
        </p:nvSpPr>
        <p:spPr>
          <a:xfrm>
            <a:off x="2876550" y="3562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01FB028-BB90-6747-AD1A-D69936537B5F}"/>
              </a:ext>
            </a:extLst>
          </p:cNvPr>
          <p:cNvSpPr/>
          <p:nvPr/>
        </p:nvSpPr>
        <p:spPr>
          <a:xfrm>
            <a:off x="3962400" y="21907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700F85-2156-5641-ADE5-88C08CA7E4AC}"/>
              </a:ext>
            </a:extLst>
          </p:cNvPr>
          <p:cNvSpPr/>
          <p:nvPr/>
        </p:nvSpPr>
        <p:spPr>
          <a:xfrm>
            <a:off x="5989322" y="24692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74552F-B534-3644-BF86-F4A858D9C12F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2705100" y="2245834"/>
            <a:ext cx="1257300" cy="402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59616-18ED-EA43-AFB7-FB14DB0ED4D3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596640" y="2971239"/>
            <a:ext cx="499671" cy="651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E49C73-83B9-024F-B425-8B3BF984E837}"/>
              </a:ext>
            </a:extLst>
          </p:cNvPr>
          <p:cNvCxnSpPr>
            <a:cxnSpLocks/>
          </p:cNvCxnSpPr>
          <p:nvPr/>
        </p:nvCxnSpPr>
        <p:spPr>
          <a:xfrm>
            <a:off x="4876800" y="2717074"/>
            <a:ext cx="1156063" cy="133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EE4613-2FDE-2041-8669-D3762AB34C3E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4F4006-7EBA-CE42-94F4-F4B58D9BEABA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4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CDA014-170C-5547-B887-E951FCA12BF0}"/>
              </a:ext>
            </a:extLst>
          </p:cNvPr>
          <p:cNvCxnSpPr>
            <a:cxnSpLocks/>
          </p:cNvCxnSpPr>
          <p:nvPr/>
        </p:nvCxnSpPr>
        <p:spPr>
          <a:xfrm flipV="1">
            <a:off x="4342303" y="2629647"/>
            <a:ext cx="79477" cy="4571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A6FDFE-9D4B-B543-AA19-BBB3AEC358BC}"/>
              </a:ext>
            </a:extLst>
          </p:cNvPr>
          <p:cNvCxnSpPr>
            <a:cxnSpLocks/>
          </p:cNvCxnSpPr>
          <p:nvPr/>
        </p:nvCxnSpPr>
        <p:spPr>
          <a:xfrm flipH="1" flipV="1">
            <a:off x="3945242" y="2595698"/>
            <a:ext cx="492032" cy="585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111CB4-E77B-D546-B068-8A380F9A3801}"/>
              </a:ext>
            </a:extLst>
          </p:cNvPr>
          <p:cNvCxnSpPr>
            <a:cxnSpLocks/>
          </p:cNvCxnSpPr>
          <p:nvPr/>
        </p:nvCxnSpPr>
        <p:spPr>
          <a:xfrm flipV="1">
            <a:off x="6319319" y="2917338"/>
            <a:ext cx="105199" cy="4414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677014-09C8-6248-B219-4B863C8FBFC3}"/>
              </a:ext>
            </a:extLst>
          </p:cNvPr>
          <p:cNvCxnSpPr>
            <a:cxnSpLocks/>
          </p:cNvCxnSpPr>
          <p:nvPr/>
        </p:nvCxnSpPr>
        <p:spPr>
          <a:xfrm flipH="1" flipV="1">
            <a:off x="5984341" y="2824681"/>
            <a:ext cx="474557" cy="1057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17F8F97-1AE5-2647-BC2D-7DB9BCEBAE9F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245211-72A1-CC4F-B5A0-F2CA5DC35DDF}"/>
              </a:ext>
            </a:extLst>
          </p:cNvPr>
          <p:cNvSpPr txBox="1"/>
          <p:nvPr/>
        </p:nvSpPr>
        <p:spPr>
          <a:xfrm>
            <a:off x="4364616" y="2665758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EBF47E-011F-294F-BDAA-7B3B9A638F40}"/>
              </a:ext>
            </a:extLst>
          </p:cNvPr>
          <p:cNvSpPr txBox="1"/>
          <p:nvPr/>
        </p:nvSpPr>
        <p:spPr>
          <a:xfrm>
            <a:off x="6099826" y="2926408"/>
            <a:ext cx="224774" cy="37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67003A1-7122-8545-B79D-43BFD758980B}"/>
              </a:ext>
            </a:extLst>
          </p:cNvPr>
          <p:cNvCxnSpPr>
            <a:cxnSpLocks/>
            <a:endCxn id="42" idx="0"/>
          </p:cNvCxnSpPr>
          <p:nvPr/>
        </p:nvCxnSpPr>
        <p:spPr>
          <a:xfrm flipV="1">
            <a:off x="3333750" y="3562350"/>
            <a:ext cx="0" cy="4572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726F0E-0E35-9948-AD53-70D4686A34E3}"/>
              </a:ext>
            </a:extLst>
          </p:cNvPr>
          <p:cNvCxnSpPr>
            <a:cxnSpLocks/>
            <a:stCxn id="42" idx="6"/>
          </p:cNvCxnSpPr>
          <p:nvPr/>
        </p:nvCxnSpPr>
        <p:spPr>
          <a:xfrm flipH="1">
            <a:off x="3354438" y="4019550"/>
            <a:ext cx="4365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A2C535A-EFE2-8545-A1C2-5B5769E65F06}"/>
              </a:ext>
            </a:extLst>
          </p:cNvPr>
          <p:cNvSpPr txBox="1"/>
          <p:nvPr/>
        </p:nvSpPr>
        <p:spPr>
          <a:xfrm>
            <a:off x="2970181" y="3865934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7F470E6-A428-A14C-AC5A-6DDF2C22E3B2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AB2698-D9CF-AF4D-99DC-C5CE6B9A235C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E32E3FB-9DA4-C143-A22F-5EB90AA86D2F}"/>
              </a:ext>
            </a:extLst>
          </p:cNvPr>
          <p:cNvSpPr txBox="1"/>
          <p:nvPr/>
        </p:nvSpPr>
        <p:spPr>
          <a:xfrm>
            <a:off x="6008914" y="4298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4A93B25-0BAD-734D-8900-034312FBC20D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5719627" y="385302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6176827" y="3835887"/>
            <a:ext cx="0" cy="47433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6176827" y="4286114"/>
            <a:ext cx="539389" cy="482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5833927" y="414726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F2BF0E8-00D5-F54B-BDC7-CDC2A2E10B20}"/>
              </a:ext>
            </a:extLst>
          </p:cNvPr>
          <p:cNvSpPr txBox="1"/>
          <p:nvPr/>
        </p:nvSpPr>
        <p:spPr>
          <a:xfrm>
            <a:off x="6008914" y="4298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83457A3-165A-8949-A10A-899C8AB2C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455" y="1484040"/>
            <a:ext cx="3209744" cy="2663222"/>
          </a:xfrm>
        </p:spPr>
        <p:txBody>
          <a:bodyPr>
            <a:normAutofit/>
          </a:bodyPr>
          <a:lstStyle/>
          <a:p>
            <a:r>
              <a:rPr lang="en-US" dirty="0"/>
              <a:t>Starting at the origin…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DF9C90-7151-594E-B0A2-9E71CC55512F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5719627" y="379793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6176827" y="3871864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6176827" y="4298971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5765074" y="396499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F2BF0E8-00D5-F54B-BDC7-CDC2A2E10B20}"/>
              </a:ext>
            </a:extLst>
          </p:cNvPr>
          <p:cNvSpPr txBox="1"/>
          <p:nvPr/>
        </p:nvSpPr>
        <p:spPr>
          <a:xfrm>
            <a:off x="6008914" y="4298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D6553DC-AE6E-564C-8615-98DDA2BBD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184" y="2673791"/>
            <a:ext cx="3133190" cy="22637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rotate joint 1 about 20 degrees clockwise (in the parent’s coordinate system)…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AABC28-6558-2744-9D6E-41F85B074493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4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4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40496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D6553DC-AE6E-564C-8615-98DDA2BBD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4100" y="1151642"/>
            <a:ext cx="2463439" cy="226373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And then translate the joint -3 units in the x direction +2 units in the y direction (in the parent’s coordinate system)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6BCE07-9FF1-0B42-9BA7-D69907CE6DEE}"/>
              </a:ext>
            </a:extLst>
          </p:cNvPr>
          <p:cNvCxnSpPr/>
          <p:nvPr/>
        </p:nvCxnSpPr>
        <p:spPr>
          <a:xfrm flipH="1" flipV="1">
            <a:off x="2247900" y="4310220"/>
            <a:ext cx="3928928" cy="24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D3C76E-7D60-8D4C-9FA4-E4ECC79A093E}"/>
              </a:ext>
            </a:extLst>
          </p:cNvPr>
          <p:cNvCxnSpPr/>
          <p:nvPr/>
        </p:nvCxnSpPr>
        <p:spPr>
          <a:xfrm flipV="1">
            <a:off x="2247900" y="2114552"/>
            <a:ext cx="0" cy="2195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ACE622A-165D-B24D-8016-D0BD7102196B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630FF-A468-0D40-AB08-776D15F49CDF}"/>
              </a:ext>
            </a:extLst>
          </p:cNvPr>
          <p:cNvSpPr txBox="1"/>
          <p:nvPr/>
        </p:nvSpPr>
        <p:spPr>
          <a:xfrm>
            <a:off x="3962400" y="44767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units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6B328-ECC0-A545-B517-FFD89B7FB4CF}"/>
              </a:ext>
            </a:extLst>
          </p:cNvPr>
          <p:cNvSpPr txBox="1"/>
          <p:nvPr/>
        </p:nvSpPr>
        <p:spPr>
          <a:xfrm>
            <a:off x="1339487" y="321238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units</a:t>
            </a:r>
          </a:p>
        </p:txBody>
      </p:sp>
    </p:spTree>
    <p:extLst>
      <p:ext uri="{BB962C8B-B14F-4D97-AF65-F5344CB8AC3E}">
        <p14:creationId xmlns:p14="http://schemas.microsoft.com/office/powerpoint/2010/main" val="116288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4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40496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66B6D1-05EF-6E47-ACE3-F86F1CE8D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4100" y="1151642"/>
            <a:ext cx="2463439" cy="2263730"/>
          </a:xfrm>
        </p:spPr>
        <p:txBody>
          <a:bodyPr>
            <a:normAutofit/>
          </a:bodyPr>
          <a:lstStyle/>
          <a:p>
            <a:r>
              <a:rPr lang="en-US" dirty="0"/>
              <a:t>Let’s look at another example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B5BA0A-ABB8-F54E-966D-92CE864A867D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4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40496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66B6D1-05EF-6E47-ACE3-F86F1CE8D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4100" y="1151642"/>
            <a:ext cx="2463439" cy="2263730"/>
          </a:xfrm>
        </p:spPr>
        <p:txBody>
          <a:bodyPr>
            <a:normAutofit fontScale="92500"/>
          </a:bodyPr>
          <a:lstStyle/>
          <a:p>
            <a:r>
              <a:rPr lang="en-US" dirty="0"/>
              <a:t>Joint 2 starts at its parent (with the same position and orientation)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B5BA0A-ABB8-F54E-966D-92CE864A867D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7443CD-9151-7440-BE74-EB0618610455}"/>
              </a:ext>
            </a:extLst>
          </p:cNvPr>
          <p:cNvCxnSpPr>
            <a:cxnSpLocks/>
          </p:cNvCxnSpPr>
          <p:nvPr/>
        </p:nvCxnSpPr>
        <p:spPr>
          <a:xfrm flipV="1">
            <a:off x="2155017" y="2114554"/>
            <a:ext cx="79477" cy="4571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0042E2-1570-894D-AFE3-4858E8BEB2B0}"/>
              </a:ext>
            </a:extLst>
          </p:cNvPr>
          <p:cNvCxnSpPr>
            <a:cxnSpLocks/>
          </p:cNvCxnSpPr>
          <p:nvPr/>
        </p:nvCxnSpPr>
        <p:spPr>
          <a:xfrm flipH="1" flipV="1">
            <a:off x="1766430" y="2055985"/>
            <a:ext cx="492032" cy="585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AB38013-DE1B-B14E-9B68-BD785204A305}"/>
              </a:ext>
            </a:extLst>
          </p:cNvPr>
          <p:cNvSpPr txBox="1"/>
          <p:nvPr/>
        </p:nvSpPr>
        <p:spPr>
          <a:xfrm>
            <a:off x="2285309" y="2114550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D6553DC-AE6E-564C-8615-98DDA2BBD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9855" y="1074737"/>
            <a:ext cx="2463439" cy="22637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Then we rotate joint 2 170 degrees clockwise (in the parent’s coordinate system)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82CF9C-D314-6444-BE81-266B65F711C8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8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Heads-Up Display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1085433" y="4256405"/>
            <a:ext cx="2667000" cy="838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HUD</a:t>
            </a:r>
          </a:p>
          <a:p>
            <a:pPr marL="0" indent="0" algn="ctr">
              <a:buNone/>
            </a:pPr>
            <a:r>
              <a:rPr lang="en-US" sz="2100" dirty="0"/>
              <a:t>(League of Legends)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138237"/>
            <a:ext cx="5334000" cy="3000375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7315200" y="971550"/>
            <a:ext cx="1752599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500" dirty="0"/>
              <a:t>Game stats </a:t>
            </a:r>
            <a:r>
              <a:rPr lang="en-US" sz="3500"/>
              <a:t>(KDA, fps)</a:t>
            </a:r>
            <a:endParaRPr lang="en-US" sz="21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086600" y="1276350"/>
            <a:ext cx="381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"/>
          <p:cNvSpPr txBox="1">
            <a:spLocks/>
          </p:cNvSpPr>
          <p:nvPr/>
        </p:nvSpPr>
        <p:spPr>
          <a:xfrm>
            <a:off x="7239000" y="3790950"/>
            <a:ext cx="1752599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200" dirty="0" err="1"/>
              <a:t>Minimap</a:t>
            </a:r>
            <a:endParaRPr lang="en-US" sz="2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162801" y="3943350"/>
            <a:ext cx="381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/>
          <p:cNvSpPr txBox="1">
            <a:spLocks/>
          </p:cNvSpPr>
          <p:nvPr/>
        </p:nvSpPr>
        <p:spPr>
          <a:xfrm>
            <a:off x="5211622" y="4256405"/>
            <a:ext cx="1981199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200" dirty="0"/>
              <a:t>Player stats &amp; inventory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003110" y="4014654"/>
            <a:ext cx="347882" cy="3096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/>
          <p:cNvSpPr txBox="1">
            <a:spLocks/>
          </p:cNvSpPr>
          <p:nvPr/>
        </p:nvSpPr>
        <p:spPr>
          <a:xfrm>
            <a:off x="-76200" y="1885950"/>
            <a:ext cx="2133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200" dirty="0"/>
              <a:t>Player health &amp; abilities       (most important)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76400" y="2419350"/>
            <a:ext cx="2383887" cy="14972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341431-55EA-4EC5-BD83-A8065EE13EA0}"/>
              </a:ext>
            </a:extLst>
          </p:cNvPr>
          <p:cNvCxnSpPr/>
          <p:nvPr/>
        </p:nvCxnSpPr>
        <p:spPr>
          <a:xfrm flipH="1" flipV="1">
            <a:off x="3668921" y="4085967"/>
            <a:ext cx="1534843" cy="3492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86988A-A67E-5147-8E38-1886C3CF1C02}"/>
              </a:ext>
            </a:extLst>
          </p:cNvPr>
          <p:cNvSpPr/>
          <p:nvPr/>
        </p:nvSpPr>
        <p:spPr>
          <a:xfrm>
            <a:off x="3962400" y="21907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5"/>
            <a:ext cx="457200" cy="1553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7443CD-9151-7440-BE74-EB0618610455}"/>
              </a:ext>
            </a:extLst>
          </p:cNvPr>
          <p:cNvCxnSpPr>
            <a:cxnSpLocks/>
          </p:cNvCxnSpPr>
          <p:nvPr/>
        </p:nvCxnSpPr>
        <p:spPr>
          <a:xfrm flipV="1">
            <a:off x="4297671" y="2647952"/>
            <a:ext cx="79477" cy="4571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0042E2-1570-894D-AFE3-4858E8BEB2B0}"/>
              </a:ext>
            </a:extLst>
          </p:cNvPr>
          <p:cNvCxnSpPr>
            <a:cxnSpLocks/>
          </p:cNvCxnSpPr>
          <p:nvPr/>
        </p:nvCxnSpPr>
        <p:spPr>
          <a:xfrm flipH="1" flipV="1">
            <a:off x="3927568" y="2603543"/>
            <a:ext cx="492032" cy="585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AB38013-DE1B-B14E-9B68-BD785204A305}"/>
              </a:ext>
            </a:extLst>
          </p:cNvPr>
          <p:cNvSpPr txBox="1"/>
          <p:nvPr/>
        </p:nvSpPr>
        <p:spPr>
          <a:xfrm>
            <a:off x="4425614" y="2617699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C82CF9C-D314-6444-BE81-266B65F711C8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8B38129-9792-5146-B74C-172A09253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9855" y="1074737"/>
            <a:ext cx="2463439" cy="22637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Then we translate +2 units in the x direction (in the parent’s coordinate system)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0CBF6C-626B-1042-B72F-9E75DAC32183}"/>
              </a:ext>
            </a:extLst>
          </p:cNvPr>
          <p:cNvCxnSpPr/>
          <p:nvPr/>
        </p:nvCxnSpPr>
        <p:spPr>
          <a:xfrm>
            <a:off x="2291441" y="2049635"/>
            <a:ext cx="2128159" cy="568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9A9DC7-B94A-704E-926A-DE77BC5FC54F}"/>
              </a:ext>
            </a:extLst>
          </p:cNvPr>
          <p:cNvSpPr txBox="1"/>
          <p:nvPr/>
        </p:nvSpPr>
        <p:spPr>
          <a:xfrm rot="811770">
            <a:off x="2969144" y="1948154"/>
            <a:ext cx="83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units</a:t>
            </a:r>
          </a:p>
        </p:txBody>
      </p:sp>
    </p:spTree>
    <p:extLst>
      <p:ext uri="{BB962C8B-B14F-4D97-AF65-F5344CB8AC3E}">
        <p14:creationId xmlns:p14="http://schemas.microsoft.com/office/powerpoint/2010/main" val="31987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Skeleton</a:t>
            </a:r>
          </a:p>
        </p:txBody>
      </p:sp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E93BC-B479-B245-B2DE-579286838510}"/>
              </a:ext>
            </a:extLst>
          </p:cNvPr>
          <p:cNvSpPr/>
          <p:nvPr/>
        </p:nvSpPr>
        <p:spPr>
          <a:xfrm>
            <a:off x="1790700" y="1657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99C2D8-E983-5F42-9F9E-95C688472FBB}"/>
              </a:ext>
            </a:extLst>
          </p:cNvPr>
          <p:cNvSpPr/>
          <p:nvPr/>
        </p:nvSpPr>
        <p:spPr>
          <a:xfrm>
            <a:off x="2876550" y="35623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86988A-A67E-5147-8E38-1886C3CF1C02}"/>
              </a:ext>
            </a:extLst>
          </p:cNvPr>
          <p:cNvSpPr/>
          <p:nvPr/>
        </p:nvSpPr>
        <p:spPr>
          <a:xfrm>
            <a:off x="3962400" y="21907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384823-8248-FF42-86B3-6049B7A87C9F}"/>
              </a:ext>
            </a:extLst>
          </p:cNvPr>
          <p:cNvSpPr/>
          <p:nvPr/>
        </p:nvSpPr>
        <p:spPr>
          <a:xfrm>
            <a:off x="5989322" y="24692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5B448D-5D97-AF47-A551-26FCD99440F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705100" y="2245834"/>
            <a:ext cx="1257300" cy="402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680BA3-BA12-8744-8F0F-1A8FFBC1CAA5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3596640" y="2971239"/>
            <a:ext cx="499671" cy="651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100F1A-0BB3-E744-8BE8-6CA5DCA6E109}"/>
              </a:ext>
            </a:extLst>
          </p:cNvPr>
          <p:cNvCxnSpPr>
            <a:cxnSpLocks/>
          </p:cNvCxnSpPr>
          <p:nvPr/>
        </p:nvCxnSpPr>
        <p:spPr>
          <a:xfrm>
            <a:off x="4876800" y="2717074"/>
            <a:ext cx="1156063" cy="133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DB214-4CB2-EE4C-875E-FFB867D62666}"/>
              </a:ext>
            </a:extLst>
          </p:cNvPr>
          <p:cNvCxnSpPr>
            <a:cxnSpLocks/>
          </p:cNvCxnSpPr>
          <p:nvPr/>
        </p:nvCxnSpPr>
        <p:spPr>
          <a:xfrm flipV="1">
            <a:off x="2247900" y="1663337"/>
            <a:ext cx="164374" cy="4512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8E43C-8FB5-9343-BE18-F920436E5E12}"/>
              </a:ext>
            </a:extLst>
          </p:cNvPr>
          <p:cNvCxnSpPr>
            <a:cxnSpLocks/>
          </p:cNvCxnSpPr>
          <p:nvPr/>
        </p:nvCxnSpPr>
        <p:spPr>
          <a:xfrm flipH="1" flipV="1">
            <a:off x="2247900" y="2090444"/>
            <a:ext cx="408214" cy="208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7443CD-9151-7440-BE74-EB0618610455}"/>
              </a:ext>
            </a:extLst>
          </p:cNvPr>
          <p:cNvCxnSpPr>
            <a:cxnSpLocks/>
          </p:cNvCxnSpPr>
          <p:nvPr/>
        </p:nvCxnSpPr>
        <p:spPr>
          <a:xfrm flipV="1">
            <a:off x="4342303" y="2629647"/>
            <a:ext cx="79477" cy="4571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0042E2-1570-894D-AFE3-4858E8BEB2B0}"/>
              </a:ext>
            </a:extLst>
          </p:cNvPr>
          <p:cNvCxnSpPr>
            <a:cxnSpLocks/>
          </p:cNvCxnSpPr>
          <p:nvPr/>
        </p:nvCxnSpPr>
        <p:spPr>
          <a:xfrm flipH="1" flipV="1">
            <a:off x="3945242" y="2595698"/>
            <a:ext cx="492032" cy="585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B5CDFA4-2CDF-A74C-96CF-16B74E68AB07}"/>
              </a:ext>
            </a:extLst>
          </p:cNvPr>
          <p:cNvCxnSpPr>
            <a:cxnSpLocks/>
          </p:cNvCxnSpPr>
          <p:nvPr/>
        </p:nvCxnSpPr>
        <p:spPr>
          <a:xfrm flipV="1">
            <a:off x="6319319" y="2917338"/>
            <a:ext cx="105199" cy="4414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85A2A9-B74F-A34E-89D5-818BEE489055}"/>
              </a:ext>
            </a:extLst>
          </p:cNvPr>
          <p:cNvCxnSpPr>
            <a:cxnSpLocks/>
          </p:cNvCxnSpPr>
          <p:nvPr/>
        </p:nvCxnSpPr>
        <p:spPr>
          <a:xfrm flipH="1" flipV="1">
            <a:off x="5984341" y="2824681"/>
            <a:ext cx="474557" cy="1057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070DC9-EFCB-384E-A541-3D8A8C4E06C7}"/>
              </a:ext>
            </a:extLst>
          </p:cNvPr>
          <p:cNvSpPr txBox="1"/>
          <p:nvPr/>
        </p:nvSpPr>
        <p:spPr>
          <a:xfrm>
            <a:off x="1905000" y="19515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AB38013-DE1B-B14E-9B68-BD785204A305}"/>
              </a:ext>
            </a:extLst>
          </p:cNvPr>
          <p:cNvSpPr txBox="1"/>
          <p:nvPr/>
        </p:nvSpPr>
        <p:spPr>
          <a:xfrm>
            <a:off x="4364616" y="2665758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C0BC14F-1D9E-4044-AB2C-C902637A9CB1}"/>
              </a:ext>
            </a:extLst>
          </p:cNvPr>
          <p:cNvSpPr txBox="1"/>
          <p:nvPr/>
        </p:nvSpPr>
        <p:spPr>
          <a:xfrm>
            <a:off x="6099826" y="2926408"/>
            <a:ext cx="224774" cy="37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8E9C912-E588-E440-A983-7B4EC16F2D12}"/>
              </a:ext>
            </a:extLst>
          </p:cNvPr>
          <p:cNvCxnSpPr>
            <a:cxnSpLocks/>
            <a:endCxn id="20" idx="0"/>
          </p:cNvCxnSpPr>
          <p:nvPr/>
        </p:nvCxnSpPr>
        <p:spPr>
          <a:xfrm flipV="1">
            <a:off x="3333750" y="3562350"/>
            <a:ext cx="0" cy="4572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DF9AB0D-E496-3141-8706-E009F4FA11D3}"/>
              </a:ext>
            </a:extLst>
          </p:cNvPr>
          <p:cNvCxnSpPr>
            <a:cxnSpLocks/>
            <a:stCxn id="20" idx="6"/>
          </p:cNvCxnSpPr>
          <p:nvPr/>
        </p:nvCxnSpPr>
        <p:spPr>
          <a:xfrm flipH="1">
            <a:off x="3354438" y="4019550"/>
            <a:ext cx="4365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4C0F0B4-556E-1044-A3B8-67BC428CEDBB}"/>
              </a:ext>
            </a:extLst>
          </p:cNvPr>
          <p:cNvSpPr txBox="1"/>
          <p:nvPr/>
        </p:nvSpPr>
        <p:spPr>
          <a:xfrm>
            <a:off x="2970181" y="3865934"/>
            <a:ext cx="2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361298-CF9B-4345-843B-D8750A9C7713}"/>
              </a:ext>
            </a:extLst>
          </p:cNvPr>
          <p:cNvCxnSpPr>
            <a:cxnSpLocks/>
          </p:cNvCxnSpPr>
          <p:nvPr/>
        </p:nvCxnSpPr>
        <p:spPr>
          <a:xfrm flipV="1">
            <a:off x="6176828" y="383588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9208CD-8FE9-A344-A064-0EBB032B6902}"/>
              </a:ext>
            </a:extLst>
          </p:cNvPr>
          <p:cNvCxnSpPr>
            <a:cxnSpLocks/>
          </p:cNvCxnSpPr>
          <p:nvPr/>
        </p:nvCxnSpPr>
        <p:spPr>
          <a:xfrm flipH="1">
            <a:off x="6176828" y="431022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F2BF0E8-00D5-F54B-BDC7-CDC2A2E10B20}"/>
              </a:ext>
            </a:extLst>
          </p:cNvPr>
          <p:cNvSpPr txBox="1"/>
          <p:nvPr/>
        </p:nvSpPr>
        <p:spPr>
          <a:xfrm>
            <a:off x="6008914" y="4298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1075B93-87F4-1D4B-852B-C6FB604211D3}"/>
              </a:ext>
            </a:extLst>
          </p:cNvPr>
          <p:cNvSpPr/>
          <p:nvPr/>
        </p:nvSpPr>
        <p:spPr>
          <a:xfrm>
            <a:off x="6119950" y="424400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1F3507-00B2-5F49-8756-BDB01A489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5203" y="998881"/>
            <a:ext cx="2463439" cy="2263730"/>
          </a:xfrm>
        </p:spPr>
        <p:txBody>
          <a:bodyPr>
            <a:normAutofit/>
          </a:bodyPr>
          <a:lstStyle/>
          <a:p>
            <a:r>
              <a:rPr lang="en-US" dirty="0"/>
              <a:t>Here are the joint-space transforms for joints 3 and 4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0FE5D-3E90-494C-B77D-6243F3C5E779}"/>
              </a:ext>
            </a:extLst>
          </p:cNvPr>
          <p:cNvSpPr txBox="1"/>
          <p:nvPr/>
        </p:nvSpPr>
        <p:spPr>
          <a:xfrm>
            <a:off x="5386546" y="1807581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Rotation: 10 degrees clockwise</a:t>
            </a:r>
          </a:p>
          <a:p>
            <a:r>
              <a:rPr lang="en-US" sz="1200" dirty="0"/>
              <a:t>Translation: (-2,0)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D53BB-BE60-3C43-9098-7BABADDB4A75}"/>
              </a:ext>
            </a:extLst>
          </p:cNvPr>
          <p:cNvSpPr txBox="1"/>
          <p:nvPr/>
        </p:nvSpPr>
        <p:spPr>
          <a:xfrm>
            <a:off x="1527175" y="3542768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Rotation: 170 degrees clockwise</a:t>
            </a:r>
          </a:p>
          <a:p>
            <a:r>
              <a:rPr lang="en-US" sz="1200" dirty="0"/>
              <a:t>Translation: (+1,+2)</a:t>
            </a:r>
          </a:p>
        </p:txBody>
      </p:sp>
    </p:spTree>
    <p:extLst>
      <p:ext uri="{BB962C8B-B14F-4D97-AF65-F5344CB8AC3E}">
        <p14:creationId xmlns:p14="http://schemas.microsoft.com/office/powerpoint/2010/main" val="26539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Skeleton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382000" cy="3581399"/>
          </a:xfrm>
        </p:spPr>
        <p:txBody>
          <a:bodyPr>
            <a:normAutofit/>
          </a:bodyPr>
          <a:lstStyle/>
          <a:p>
            <a:r>
              <a:rPr lang="en-US" dirty="0"/>
              <a:t>The skeleton’s bind pose and its poses in an animation are defined using joint-space transforms</a:t>
            </a:r>
          </a:p>
          <a:p>
            <a:r>
              <a:rPr lang="en-US" dirty="0"/>
              <a:t>The joint space transform is represented as a 4x4 matrix (</a:t>
            </a:r>
            <a:r>
              <a:rPr lang="en-US" dirty="0" err="1"/>
              <a:t>joint_space_transform</a:t>
            </a:r>
            <a:r>
              <a:rPr lang="en-US" dirty="0"/>
              <a:t> = translation * rotation)</a:t>
            </a:r>
          </a:p>
        </p:txBody>
      </p:sp>
    </p:spTree>
    <p:extLst>
      <p:ext uri="{BB962C8B-B14F-4D97-AF65-F5344CB8AC3E}">
        <p14:creationId xmlns:p14="http://schemas.microsoft.com/office/powerpoint/2010/main" val="18401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Animated Vertices</a:t>
            </a:r>
          </a:p>
        </p:txBody>
      </p:sp>
    </p:spTree>
    <p:extLst>
      <p:ext uri="{BB962C8B-B14F-4D97-AF65-F5344CB8AC3E}">
        <p14:creationId xmlns:p14="http://schemas.microsoft.com/office/powerpoint/2010/main" val="1503480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7373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Given the joint space transforms of a skeleton’s bind pose </a:t>
            </a:r>
            <a:r>
              <a:rPr lang="en-US" i="1" dirty="0"/>
              <a:t>p</a:t>
            </a:r>
            <a:r>
              <a:rPr lang="en-US" i="1" baseline="-25000" dirty="0"/>
              <a:t>b</a:t>
            </a:r>
            <a:r>
              <a:rPr lang="en-US" dirty="0"/>
              <a:t>, the joint space transforms of an animation pose </a:t>
            </a:r>
            <a:r>
              <a:rPr lang="en-US" i="1" dirty="0"/>
              <a:t>p</a:t>
            </a:r>
            <a:r>
              <a:rPr lang="en-US" i="1" baseline="-25000" dirty="0"/>
              <a:t>a</a:t>
            </a:r>
            <a:r>
              <a:rPr lang="en-US" dirty="0"/>
              <a:t>, and the vertex positions of the mesh in </a:t>
            </a:r>
            <a:r>
              <a:rPr lang="en-US" i="1" dirty="0"/>
              <a:t>p</a:t>
            </a:r>
            <a:r>
              <a:rPr lang="en-US" i="1" baseline="-25000" dirty="0"/>
              <a:t>b</a:t>
            </a:r>
            <a:r>
              <a:rPr lang="en-US" dirty="0"/>
              <a:t>, we can calculate the vertex positions of the mesh in </a:t>
            </a:r>
            <a:r>
              <a:rPr lang="en-US" i="1" dirty="0"/>
              <a:t>p</a:t>
            </a:r>
            <a:r>
              <a:rPr lang="en-US" i="1" baseline="-25000" dirty="0"/>
              <a:t>a</a:t>
            </a:r>
            <a:endParaRPr lang="en-US" dirty="0"/>
          </a:p>
          <a:p>
            <a:r>
              <a:rPr lang="en-US" dirty="0"/>
              <a:t>In the following slides, we will make a simplifying assumption: </a:t>
            </a:r>
            <a:r>
              <a:rPr lang="en-US" b="1" dirty="0"/>
              <a:t>Each vertex is influenced by exactly one joint</a:t>
            </a:r>
          </a:p>
          <a:p>
            <a:pPr lvl="1"/>
            <a:r>
              <a:rPr lang="en-US" dirty="0"/>
              <a:t>We will get rid of this simplification soon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73737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If each vertex is influenced by exactly one joint, then the position of vertex </a:t>
            </a:r>
            <a:r>
              <a:rPr lang="en-US" i="1" dirty="0"/>
              <a:t>v</a:t>
            </a:r>
            <a:r>
              <a:rPr lang="en-US" dirty="0"/>
              <a:t> relative to its influencing joint </a:t>
            </a:r>
            <a:r>
              <a:rPr lang="en-US" i="1" dirty="0"/>
              <a:t>j</a:t>
            </a:r>
            <a:r>
              <a:rPr lang="en-US" dirty="0"/>
              <a:t> should be constant, no matter what pose the skeleton is in</a:t>
            </a:r>
          </a:p>
          <a:p>
            <a:pPr lvl="1"/>
            <a:r>
              <a:rPr lang="en-US" dirty="0"/>
              <a:t>Think of a point on your forearm </a:t>
            </a:r>
          </a:p>
          <a:p>
            <a:pPr lvl="1"/>
            <a:r>
              <a:rPr lang="en-US" dirty="0"/>
              <a:t>It is influenced completely by the position and orientation of your elbow, and it stays at a constant position relative to your elbow’s position and orientation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75476F-CF4A-2B48-A41B-CC8034BD8C81}"/>
              </a:ext>
            </a:extLst>
          </p:cNvPr>
          <p:cNvCxnSpPr>
            <a:cxnSpLocks/>
          </p:cNvCxnSpPr>
          <p:nvPr/>
        </p:nvCxnSpPr>
        <p:spPr>
          <a:xfrm>
            <a:off x="5227544" y="2164311"/>
            <a:ext cx="3362" cy="11615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0E9601-9065-CE4C-9CE3-6C308A8E6381}"/>
              </a:ext>
            </a:extLst>
          </p:cNvPr>
          <p:cNvCxnSpPr>
            <a:cxnSpLocks/>
          </p:cNvCxnSpPr>
          <p:nvPr/>
        </p:nvCxnSpPr>
        <p:spPr>
          <a:xfrm flipH="1">
            <a:off x="4572000" y="2632471"/>
            <a:ext cx="64770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F0780-E373-294E-8559-3589F26DDC60}"/>
              </a:ext>
            </a:extLst>
          </p:cNvPr>
          <p:cNvCxnSpPr>
            <a:cxnSpLocks/>
          </p:cNvCxnSpPr>
          <p:nvPr/>
        </p:nvCxnSpPr>
        <p:spPr>
          <a:xfrm flipH="1">
            <a:off x="5238749" y="2632471"/>
            <a:ext cx="64770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766259-8713-EB45-B7AD-419292764365}"/>
              </a:ext>
            </a:extLst>
          </p:cNvPr>
          <p:cNvCxnSpPr>
            <a:cxnSpLocks/>
          </p:cNvCxnSpPr>
          <p:nvPr/>
        </p:nvCxnSpPr>
        <p:spPr>
          <a:xfrm flipH="1" flipV="1">
            <a:off x="5219701" y="3325906"/>
            <a:ext cx="571499" cy="6936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4DBE1-D710-2346-8C0E-DF28508D3216}"/>
              </a:ext>
            </a:extLst>
          </p:cNvPr>
          <p:cNvCxnSpPr>
            <a:cxnSpLocks/>
          </p:cNvCxnSpPr>
          <p:nvPr/>
        </p:nvCxnSpPr>
        <p:spPr>
          <a:xfrm flipV="1">
            <a:off x="4811804" y="3335710"/>
            <a:ext cx="419102" cy="675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F67634-63C1-C84D-80C6-13205162C6F4}"/>
              </a:ext>
            </a:extLst>
          </p:cNvPr>
          <p:cNvSpPr txBox="1"/>
          <p:nvPr/>
        </p:nvSpPr>
        <p:spPr>
          <a:xfrm>
            <a:off x="4648200" y="43243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Bind Pose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1A93E-00D0-7242-8226-EEFDC765EE5C}"/>
              </a:ext>
            </a:extLst>
          </p:cNvPr>
          <p:cNvSpPr txBox="1"/>
          <p:nvPr/>
        </p:nvSpPr>
        <p:spPr>
          <a:xfrm>
            <a:off x="7162800" y="43243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Pose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ED5C8F-8DE3-A942-9827-FAF0AE4AA549}"/>
              </a:ext>
            </a:extLst>
          </p:cNvPr>
          <p:cNvCxnSpPr>
            <a:cxnSpLocks/>
          </p:cNvCxnSpPr>
          <p:nvPr/>
        </p:nvCxnSpPr>
        <p:spPr>
          <a:xfrm>
            <a:off x="7962900" y="2266950"/>
            <a:ext cx="11206" cy="10589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C2375-788F-0E45-8FBC-1F52B0E9C249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7981951" y="2254396"/>
            <a:ext cx="645798" cy="3780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28CAAE-14F3-D04D-89DE-B5EF2801BB49}"/>
              </a:ext>
            </a:extLst>
          </p:cNvPr>
          <p:cNvCxnSpPr>
            <a:cxnSpLocks/>
          </p:cNvCxnSpPr>
          <p:nvPr/>
        </p:nvCxnSpPr>
        <p:spPr>
          <a:xfrm flipH="1" flipV="1">
            <a:off x="7962901" y="3325906"/>
            <a:ext cx="571499" cy="6936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214602-7935-C842-9682-A4CB92944345}"/>
              </a:ext>
            </a:extLst>
          </p:cNvPr>
          <p:cNvCxnSpPr>
            <a:cxnSpLocks/>
          </p:cNvCxnSpPr>
          <p:nvPr/>
        </p:nvCxnSpPr>
        <p:spPr>
          <a:xfrm flipV="1">
            <a:off x="7555004" y="3335710"/>
            <a:ext cx="419102" cy="675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33CC83-928D-944D-A278-8319FE44F46C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7328388" y="2617590"/>
            <a:ext cx="653562" cy="148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87C3CC-986A-FD4D-BDD5-8FA3ACDD5E17}"/>
              </a:ext>
            </a:extLst>
          </p:cNvPr>
          <p:cNvSpPr/>
          <p:nvPr/>
        </p:nvSpPr>
        <p:spPr>
          <a:xfrm>
            <a:off x="5105400" y="2511029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91245F-9B25-3149-A17C-621BE87BC603}"/>
              </a:ext>
            </a:extLst>
          </p:cNvPr>
          <p:cNvSpPr/>
          <p:nvPr/>
        </p:nvSpPr>
        <p:spPr>
          <a:xfrm>
            <a:off x="4467225" y="2525910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07020F-4E93-074A-8170-6D1A923D98E6}"/>
              </a:ext>
            </a:extLst>
          </p:cNvPr>
          <p:cNvSpPr/>
          <p:nvPr/>
        </p:nvSpPr>
        <p:spPr>
          <a:xfrm>
            <a:off x="5771548" y="2518847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FA2EBE-338A-264B-95A8-CC33159E5E22}"/>
              </a:ext>
            </a:extLst>
          </p:cNvPr>
          <p:cNvSpPr/>
          <p:nvPr/>
        </p:nvSpPr>
        <p:spPr>
          <a:xfrm>
            <a:off x="5107084" y="3261326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C5B192-8651-544A-9969-C9E019AF8423}"/>
              </a:ext>
            </a:extLst>
          </p:cNvPr>
          <p:cNvSpPr/>
          <p:nvPr/>
        </p:nvSpPr>
        <p:spPr>
          <a:xfrm>
            <a:off x="4684276" y="3909068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2AC3D5-B8AA-9643-BE36-B0629D62B909}"/>
              </a:ext>
            </a:extLst>
          </p:cNvPr>
          <p:cNvSpPr/>
          <p:nvPr/>
        </p:nvSpPr>
        <p:spPr>
          <a:xfrm>
            <a:off x="5653622" y="3903588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339DEA-10BC-DB4C-8A6F-561E36C54A3C}"/>
              </a:ext>
            </a:extLst>
          </p:cNvPr>
          <p:cNvSpPr/>
          <p:nvPr/>
        </p:nvSpPr>
        <p:spPr>
          <a:xfrm>
            <a:off x="5105400" y="1965926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23F6C8-371D-974D-83C4-6457402345AD}"/>
              </a:ext>
            </a:extLst>
          </p:cNvPr>
          <p:cNvSpPr/>
          <p:nvPr/>
        </p:nvSpPr>
        <p:spPr>
          <a:xfrm>
            <a:off x="7848600" y="2072486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147B47-F9AC-7249-A3B1-099BC48A7D0F}"/>
              </a:ext>
            </a:extLst>
          </p:cNvPr>
          <p:cNvSpPr/>
          <p:nvPr/>
        </p:nvSpPr>
        <p:spPr>
          <a:xfrm>
            <a:off x="7099788" y="2511029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E24042B-F8F9-ED4A-95A2-3C2AB656B5B9}"/>
              </a:ext>
            </a:extLst>
          </p:cNvPr>
          <p:cNvSpPr/>
          <p:nvPr/>
        </p:nvSpPr>
        <p:spPr>
          <a:xfrm>
            <a:off x="7859806" y="2518846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0A7531-DA54-5644-BDB4-C454C1A46E5F}"/>
              </a:ext>
            </a:extLst>
          </p:cNvPr>
          <p:cNvSpPr/>
          <p:nvPr/>
        </p:nvSpPr>
        <p:spPr>
          <a:xfrm>
            <a:off x="8594271" y="2072486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3038D6-B441-E84C-BCD5-60DBA7FE1F47}"/>
              </a:ext>
            </a:extLst>
          </p:cNvPr>
          <p:cNvSpPr/>
          <p:nvPr/>
        </p:nvSpPr>
        <p:spPr>
          <a:xfrm>
            <a:off x="8440433" y="3931878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E1DB65-5A49-F84D-AC99-5A0425245C36}"/>
              </a:ext>
            </a:extLst>
          </p:cNvPr>
          <p:cNvSpPr/>
          <p:nvPr/>
        </p:nvSpPr>
        <p:spPr>
          <a:xfrm>
            <a:off x="7437836" y="3935116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EBD552-BD9C-3048-89C7-CF13A1F303A1}"/>
              </a:ext>
            </a:extLst>
          </p:cNvPr>
          <p:cNvSpPr/>
          <p:nvPr/>
        </p:nvSpPr>
        <p:spPr>
          <a:xfrm>
            <a:off x="7859806" y="3230720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5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97" y="1210071"/>
            <a:ext cx="3656838" cy="37373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are given the coordinates of vertex </a:t>
            </a:r>
            <a:r>
              <a:rPr lang="en-US" i="1" dirty="0"/>
              <a:t>v</a:t>
            </a:r>
            <a:r>
              <a:rPr lang="en-US" dirty="0"/>
              <a:t> in the bind pose (call them </a:t>
            </a:r>
            <a:r>
              <a:rPr lang="en-US" i="1" dirty="0"/>
              <a:t>x</a:t>
            </a:r>
            <a:r>
              <a:rPr lang="en-US" i="1" baseline="-25000" dirty="0"/>
              <a:t>v, bind</a:t>
            </a:r>
            <a:r>
              <a:rPr lang="en-US" i="1" dirty="0"/>
              <a:t>)</a:t>
            </a:r>
            <a:endParaRPr lang="en-US" dirty="0"/>
          </a:p>
          <a:p>
            <a:pPr lvl="1"/>
            <a:r>
              <a:rPr lang="en-US" dirty="0"/>
              <a:t>We will first calculate the coordinates of </a:t>
            </a:r>
            <a:r>
              <a:rPr lang="en-US" i="1" dirty="0"/>
              <a:t>v </a:t>
            </a:r>
            <a:r>
              <a:rPr lang="en-US" dirty="0"/>
              <a:t>in the joint-space of the influencing joint </a:t>
            </a:r>
            <a:r>
              <a:rPr lang="en-US" i="1" dirty="0"/>
              <a:t>j</a:t>
            </a:r>
            <a:r>
              <a:rPr lang="en-US" dirty="0"/>
              <a:t> (Call these coordinates </a:t>
            </a:r>
            <a:r>
              <a:rPr lang="en-US" i="1" dirty="0" err="1"/>
              <a:t>x</a:t>
            </a:r>
            <a:r>
              <a:rPr lang="en-US" i="1" baseline="-25000" dirty="0" err="1"/>
              <a:t>v,j</a:t>
            </a:r>
            <a:r>
              <a:rPr lang="en-US" i="1" dirty="0"/>
              <a:t>)</a:t>
            </a:r>
            <a:endParaRPr lang="en-US" i="1" baseline="-25000" dirty="0"/>
          </a:p>
          <a:p>
            <a:pPr lvl="1"/>
            <a:r>
              <a:rPr lang="en-US" dirty="0"/>
              <a:t>From the previous slide, we know </a:t>
            </a:r>
            <a:r>
              <a:rPr lang="en-US" i="1" dirty="0" err="1"/>
              <a:t>x</a:t>
            </a:r>
            <a:r>
              <a:rPr lang="en-US" i="1" baseline="-25000" dirty="0" err="1"/>
              <a:t>v,j</a:t>
            </a:r>
            <a:r>
              <a:rPr lang="en-US" i="1" baseline="-25000" dirty="0"/>
              <a:t> </a:t>
            </a:r>
            <a:r>
              <a:rPr lang="en-US" dirty="0"/>
              <a:t>will not change when the pose changes</a:t>
            </a:r>
          </a:p>
          <a:p>
            <a:r>
              <a:rPr lang="en-US" dirty="0"/>
              <a:t>Next, we will convert </a:t>
            </a:r>
            <a:r>
              <a:rPr lang="en-US" i="1" dirty="0" err="1"/>
              <a:t>x</a:t>
            </a:r>
            <a:r>
              <a:rPr lang="en-US" i="1" baseline="-25000" dirty="0" err="1"/>
              <a:t>v,j</a:t>
            </a:r>
            <a:r>
              <a:rPr lang="en-US" i="1" dirty="0"/>
              <a:t> </a:t>
            </a:r>
            <a:r>
              <a:rPr lang="en-US" dirty="0"/>
              <a:t>to coordinates in object space, when joint </a:t>
            </a:r>
            <a:r>
              <a:rPr lang="en-US" i="1" dirty="0"/>
              <a:t>j</a:t>
            </a:r>
            <a:r>
              <a:rPr lang="en-US" dirty="0"/>
              <a:t> is in pose </a:t>
            </a:r>
            <a:r>
              <a:rPr lang="en-US" i="1" dirty="0"/>
              <a:t>p</a:t>
            </a:r>
            <a:r>
              <a:rPr lang="en-US" i="1" baseline="-25000" dirty="0"/>
              <a:t>a</a:t>
            </a:r>
            <a:r>
              <a:rPr lang="en-US" i="1" dirty="0"/>
              <a:t> (</a:t>
            </a:r>
            <a:r>
              <a:rPr lang="en-US" dirty="0"/>
              <a:t>call them </a:t>
            </a:r>
            <a:r>
              <a:rPr lang="en-US" i="1" dirty="0"/>
              <a:t>x</a:t>
            </a:r>
            <a:r>
              <a:rPr lang="en-US" i="1" baseline="-25000" dirty="0"/>
              <a:t>v, </a:t>
            </a:r>
            <a:r>
              <a:rPr lang="en-US" i="1" baseline="-25000" dirty="0" err="1"/>
              <a:t>anim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0EFB21-E02C-404F-8943-B9498F6B7611}"/>
              </a:ext>
            </a:extLst>
          </p:cNvPr>
          <p:cNvCxnSpPr/>
          <p:nvPr/>
        </p:nvCxnSpPr>
        <p:spPr>
          <a:xfrm>
            <a:off x="5715000" y="1276350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3ED68A-B339-1544-8E89-5E3ACECF92D7}"/>
              </a:ext>
            </a:extLst>
          </p:cNvPr>
          <p:cNvCxnSpPr/>
          <p:nvPr/>
        </p:nvCxnSpPr>
        <p:spPr>
          <a:xfrm>
            <a:off x="7239000" y="1276350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71418222-7195-3445-8988-2FC5BCBA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05" y="1733550"/>
            <a:ext cx="1561385" cy="2184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9F9E35-36F6-3B42-AEFF-4285C3F4CF96}"/>
              </a:ext>
            </a:extLst>
          </p:cNvPr>
          <p:cNvSpPr/>
          <p:nvPr/>
        </p:nvSpPr>
        <p:spPr>
          <a:xfrm>
            <a:off x="5239789" y="2021725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2722A-70D1-984C-8C53-BA0A1459832B}"/>
              </a:ext>
            </a:extLst>
          </p:cNvPr>
          <p:cNvSpPr txBox="1"/>
          <p:nvPr/>
        </p:nvSpPr>
        <p:spPr>
          <a:xfrm>
            <a:off x="4752497" y="1303824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bind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43A103-42ED-0941-980D-4693004F2744}"/>
              </a:ext>
            </a:extLst>
          </p:cNvPr>
          <p:cNvSpPr/>
          <p:nvPr/>
        </p:nvSpPr>
        <p:spPr>
          <a:xfrm>
            <a:off x="5222118" y="2358629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700C6-ADDA-154A-B04E-A4DEC9F749D3}"/>
              </a:ext>
            </a:extLst>
          </p:cNvPr>
          <p:cNvSpPr txBox="1"/>
          <p:nvPr/>
        </p:nvSpPr>
        <p:spPr>
          <a:xfrm>
            <a:off x="4903766" y="2571750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95397C32-6D1F-2440-9012-4D714BB1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66" y="1950155"/>
            <a:ext cx="1687524" cy="18796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FE52CCD-5EB6-7843-B7C6-D6862B76E003}"/>
              </a:ext>
            </a:extLst>
          </p:cNvPr>
          <p:cNvSpPr/>
          <p:nvPr/>
        </p:nvSpPr>
        <p:spPr>
          <a:xfrm>
            <a:off x="8666371" y="1683971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289C04-DE59-854C-93F2-8AD14E5E3BBE}"/>
              </a:ext>
            </a:extLst>
          </p:cNvPr>
          <p:cNvSpPr/>
          <p:nvPr/>
        </p:nvSpPr>
        <p:spPr>
          <a:xfrm>
            <a:off x="8648700" y="2020875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77915-D0D9-9542-97CD-2EFA9201950B}"/>
              </a:ext>
            </a:extLst>
          </p:cNvPr>
          <p:cNvSpPr txBox="1"/>
          <p:nvPr/>
        </p:nvSpPr>
        <p:spPr>
          <a:xfrm>
            <a:off x="8154422" y="1000056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</a:t>
            </a:r>
            <a:r>
              <a:rPr lang="en-US" i="1" baseline="-25000" dirty="0" err="1">
                <a:solidFill>
                  <a:schemeClr val="accent6"/>
                </a:solidFill>
              </a:rPr>
              <a:t>anim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139BC-5F5B-3C4A-A190-DC88995B1E1B}"/>
              </a:ext>
            </a:extLst>
          </p:cNvPr>
          <p:cNvSpPr txBox="1"/>
          <p:nvPr/>
        </p:nvSpPr>
        <p:spPr>
          <a:xfrm>
            <a:off x="8348019" y="2314181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1632E-1651-8F4F-BBB4-86A236A2123D}"/>
              </a:ext>
            </a:extLst>
          </p:cNvPr>
          <p:cNvSpPr txBox="1"/>
          <p:nvPr/>
        </p:nvSpPr>
        <p:spPr>
          <a:xfrm>
            <a:off x="4140139" y="4445944"/>
            <a:ext cx="13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1 (Object space, bind pose)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BBCAF-55B1-ED4F-8F5D-43E941C7696C}"/>
              </a:ext>
            </a:extLst>
          </p:cNvPr>
          <p:cNvSpPr txBox="1"/>
          <p:nvPr/>
        </p:nvSpPr>
        <p:spPr>
          <a:xfrm>
            <a:off x="6022283" y="4475856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05F66-0EFD-D747-A4AA-C719338B9196}"/>
              </a:ext>
            </a:extLst>
          </p:cNvPr>
          <p:cNvSpPr txBox="1"/>
          <p:nvPr/>
        </p:nvSpPr>
        <p:spPr>
          <a:xfrm>
            <a:off x="7522036" y="4497549"/>
            <a:ext cx="162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3 (Object space, animated pose)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2FDAF1-8FE2-7C4F-A30E-EC063BABD113}"/>
              </a:ext>
            </a:extLst>
          </p:cNvPr>
          <p:cNvSpPr/>
          <p:nvPr/>
        </p:nvSpPr>
        <p:spPr>
          <a:xfrm>
            <a:off x="6360435" y="2081873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467905-1330-EF4B-A633-018531A26FE3}"/>
              </a:ext>
            </a:extLst>
          </p:cNvPr>
          <p:cNvSpPr/>
          <p:nvPr/>
        </p:nvSpPr>
        <p:spPr>
          <a:xfrm>
            <a:off x="6054280" y="2724150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C38F77-D5C5-3D49-964F-53FCA48485FA}"/>
              </a:ext>
            </a:extLst>
          </p:cNvPr>
          <p:cNvSpPr/>
          <p:nvPr/>
        </p:nvSpPr>
        <p:spPr>
          <a:xfrm>
            <a:off x="6176696" y="1853476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746F3-DDC3-2B4C-B46F-9789A9FC1569}"/>
              </a:ext>
            </a:extLst>
          </p:cNvPr>
          <p:cNvCxnSpPr>
            <a:cxnSpLocks/>
          </p:cNvCxnSpPr>
          <p:nvPr/>
        </p:nvCxnSpPr>
        <p:spPr>
          <a:xfrm flipV="1">
            <a:off x="4744881" y="3580728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7CA029-5D3A-E448-A43C-75136BF110CB}"/>
              </a:ext>
            </a:extLst>
          </p:cNvPr>
          <p:cNvCxnSpPr>
            <a:cxnSpLocks/>
          </p:cNvCxnSpPr>
          <p:nvPr/>
        </p:nvCxnSpPr>
        <p:spPr>
          <a:xfrm flipH="1">
            <a:off x="4744881" y="4055062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6A3A96-60FF-F741-A009-CA9BA520A190}"/>
              </a:ext>
            </a:extLst>
          </p:cNvPr>
          <p:cNvSpPr txBox="1"/>
          <p:nvPr/>
        </p:nvSpPr>
        <p:spPr>
          <a:xfrm>
            <a:off x="4576967" y="40438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C91E9-7DAC-C04F-A562-84DB1FF3C782}"/>
              </a:ext>
            </a:extLst>
          </p:cNvPr>
          <p:cNvSpPr/>
          <p:nvPr/>
        </p:nvSpPr>
        <p:spPr>
          <a:xfrm>
            <a:off x="4688003" y="3988849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B3D2EB-5F2B-644B-8FE4-4C751AF7D752}"/>
              </a:ext>
            </a:extLst>
          </p:cNvPr>
          <p:cNvCxnSpPr>
            <a:cxnSpLocks/>
          </p:cNvCxnSpPr>
          <p:nvPr/>
        </p:nvCxnSpPr>
        <p:spPr>
          <a:xfrm flipV="1">
            <a:off x="6417886" y="2610007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DA6F2E-4828-1249-89D0-63C686655DD7}"/>
              </a:ext>
            </a:extLst>
          </p:cNvPr>
          <p:cNvCxnSpPr>
            <a:cxnSpLocks/>
          </p:cNvCxnSpPr>
          <p:nvPr/>
        </p:nvCxnSpPr>
        <p:spPr>
          <a:xfrm flipH="1">
            <a:off x="6417886" y="3084341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8E3E0B-B43B-DD41-99D5-1A04743BD8FD}"/>
              </a:ext>
            </a:extLst>
          </p:cNvPr>
          <p:cNvSpPr txBox="1"/>
          <p:nvPr/>
        </p:nvSpPr>
        <p:spPr>
          <a:xfrm>
            <a:off x="6249972" y="3073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1B5F3B-E1AE-C94C-B7FD-391D629A7170}"/>
              </a:ext>
            </a:extLst>
          </p:cNvPr>
          <p:cNvSpPr/>
          <p:nvPr/>
        </p:nvSpPr>
        <p:spPr>
          <a:xfrm>
            <a:off x="6361008" y="3018128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3D919C-274F-2E4D-BA79-1147B02D543A}"/>
              </a:ext>
            </a:extLst>
          </p:cNvPr>
          <p:cNvCxnSpPr>
            <a:cxnSpLocks/>
          </p:cNvCxnSpPr>
          <p:nvPr/>
        </p:nvCxnSpPr>
        <p:spPr>
          <a:xfrm flipV="1">
            <a:off x="8191045" y="3622253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2D744E-CDE0-4042-A1AD-CC9226EE27FF}"/>
              </a:ext>
            </a:extLst>
          </p:cNvPr>
          <p:cNvCxnSpPr>
            <a:cxnSpLocks/>
          </p:cNvCxnSpPr>
          <p:nvPr/>
        </p:nvCxnSpPr>
        <p:spPr>
          <a:xfrm flipH="1">
            <a:off x="8191045" y="4096587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B4519E1-A907-3240-89ED-03D0FFE99E83}"/>
              </a:ext>
            </a:extLst>
          </p:cNvPr>
          <p:cNvSpPr txBox="1"/>
          <p:nvPr/>
        </p:nvSpPr>
        <p:spPr>
          <a:xfrm>
            <a:off x="8023131" y="408533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43CEEF-996B-E045-854A-CFB257BC9981}"/>
              </a:ext>
            </a:extLst>
          </p:cNvPr>
          <p:cNvSpPr/>
          <p:nvPr/>
        </p:nvSpPr>
        <p:spPr>
          <a:xfrm>
            <a:off x="8134167" y="4030374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9E75F9-D566-AA4C-AE22-663AD13BD6AA}"/>
              </a:ext>
            </a:extLst>
          </p:cNvPr>
          <p:cNvSpPr txBox="1"/>
          <p:nvPr/>
        </p:nvSpPr>
        <p:spPr>
          <a:xfrm>
            <a:off x="6002227" y="1156368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1E5494-776A-174F-BBAE-EE6D9AC34C52}"/>
              </a:ext>
            </a:extLst>
          </p:cNvPr>
          <p:cNvSpPr/>
          <p:nvPr/>
        </p:nvSpPr>
        <p:spPr>
          <a:xfrm>
            <a:off x="8049628" y="3001888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651A34-155F-FE4F-858E-68FB9150905D}"/>
              </a:ext>
            </a:extLst>
          </p:cNvPr>
          <p:cNvSpPr txBox="1"/>
          <p:nvPr/>
        </p:nvSpPr>
        <p:spPr>
          <a:xfrm>
            <a:off x="5971840" y="3474151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97" y="1210071"/>
            <a:ext cx="3656838" cy="37373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are given step 1, so how do we get to step 2?</a:t>
            </a:r>
          </a:p>
          <a:p>
            <a:r>
              <a:rPr lang="en-US" dirty="0"/>
              <a:t>Let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j)</a:t>
            </a:r>
            <a:r>
              <a:rPr lang="en-US" dirty="0"/>
              <a:t> be the parent of joint </a:t>
            </a:r>
            <a:r>
              <a:rPr lang="en-US" i="1" dirty="0"/>
              <a:t>j</a:t>
            </a:r>
            <a:endParaRPr lang="en-US" dirty="0"/>
          </a:p>
          <a:p>
            <a:r>
              <a:rPr lang="en-US" dirty="0"/>
              <a:t>Let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 be the joint-space bind pose transformation matrix of joint </a:t>
            </a:r>
            <a:r>
              <a:rPr lang="en-US" i="1" dirty="0"/>
              <a:t>j</a:t>
            </a:r>
            <a:endParaRPr lang="en-US" dirty="0"/>
          </a:p>
          <a:p>
            <a:r>
              <a:rPr lang="en-US" dirty="0"/>
              <a:t>Define </a:t>
            </a:r>
            <a:r>
              <a:rPr lang="en-US" i="1" dirty="0" err="1"/>
              <a:t>T</a:t>
            </a:r>
            <a:r>
              <a:rPr lang="en-US" baseline="-25000" dirty="0" err="1"/>
              <a:t>root</a:t>
            </a:r>
            <a:r>
              <a:rPr lang="en-US" dirty="0"/>
              <a:t> = </a:t>
            </a:r>
            <a:r>
              <a:rPr lang="en-US" i="1" dirty="0" err="1"/>
              <a:t>S</a:t>
            </a:r>
            <a:r>
              <a:rPr lang="en-US" baseline="-25000" dirty="0" err="1"/>
              <a:t>root</a:t>
            </a:r>
            <a:r>
              <a:rPr lang="en-US" dirty="0"/>
              <a:t>, the object space bind pose transformation matrix of the root joint in the skeleton</a:t>
            </a:r>
          </a:p>
          <a:p>
            <a:r>
              <a:rPr lang="en-US" dirty="0"/>
              <a:t>Define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= T</a:t>
            </a:r>
            <a:r>
              <a:rPr lang="en-US" i="1" baseline="-25000" dirty="0"/>
              <a:t>P(j)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dirty="0"/>
              <a:t>the object space bind pose transformation matrix of joint </a:t>
            </a:r>
            <a:r>
              <a:rPr lang="en-US" i="1" dirty="0"/>
              <a:t>j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0EFB21-E02C-404F-8943-B9498F6B7611}"/>
              </a:ext>
            </a:extLst>
          </p:cNvPr>
          <p:cNvCxnSpPr/>
          <p:nvPr/>
        </p:nvCxnSpPr>
        <p:spPr>
          <a:xfrm>
            <a:off x="6924795" y="1276350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71418222-7195-3445-8988-2FC5BCBA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33550"/>
            <a:ext cx="1561385" cy="2184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9F9E35-36F6-3B42-AEFF-4285C3F4CF96}"/>
              </a:ext>
            </a:extLst>
          </p:cNvPr>
          <p:cNvSpPr/>
          <p:nvPr/>
        </p:nvSpPr>
        <p:spPr>
          <a:xfrm>
            <a:off x="6449584" y="2021725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2722A-70D1-984C-8C53-BA0A1459832B}"/>
              </a:ext>
            </a:extLst>
          </p:cNvPr>
          <p:cNvSpPr txBox="1"/>
          <p:nvPr/>
        </p:nvSpPr>
        <p:spPr>
          <a:xfrm>
            <a:off x="5962292" y="1303824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bind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43A103-42ED-0941-980D-4693004F2744}"/>
              </a:ext>
            </a:extLst>
          </p:cNvPr>
          <p:cNvSpPr/>
          <p:nvPr/>
        </p:nvSpPr>
        <p:spPr>
          <a:xfrm>
            <a:off x="6431913" y="2358629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700C6-ADDA-154A-B04E-A4DEC9F749D3}"/>
              </a:ext>
            </a:extLst>
          </p:cNvPr>
          <p:cNvSpPr txBox="1"/>
          <p:nvPr/>
        </p:nvSpPr>
        <p:spPr>
          <a:xfrm>
            <a:off x="6113561" y="2571750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1632E-1651-8F4F-BBB4-86A236A2123D}"/>
              </a:ext>
            </a:extLst>
          </p:cNvPr>
          <p:cNvSpPr txBox="1"/>
          <p:nvPr/>
        </p:nvSpPr>
        <p:spPr>
          <a:xfrm>
            <a:off x="5349934" y="4445944"/>
            <a:ext cx="13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1 (Object space, bind pose)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BBCAF-55B1-ED4F-8F5D-43E941C7696C}"/>
              </a:ext>
            </a:extLst>
          </p:cNvPr>
          <p:cNvSpPr txBox="1"/>
          <p:nvPr/>
        </p:nvSpPr>
        <p:spPr>
          <a:xfrm>
            <a:off x="7232078" y="4475856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2FDAF1-8FE2-7C4F-A30E-EC063BABD113}"/>
              </a:ext>
            </a:extLst>
          </p:cNvPr>
          <p:cNvSpPr/>
          <p:nvPr/>
        </p:nvSpPr>
        <p:spPr>
          <a:xfrm>
            <a:off x="7570230" y="2081873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467905-1330-EF4B-A633-018531A26FE3}"/>
              </a:ext>
            </a:extLst>
          </p:cNvPr>
          <p:cNvSpPr/>
          <p:nvPr/>
        </p:nvSpPr>
        <p:spPr>
          <a:xfrm>
            <a:off x="7264075" y="2724150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C38F77-D5C5-3D49-964F-53FCA48485FA}"/>
              </a:ext>
            </a:extLst>
          </p:cNvPr>
          <p:cNvSpPr/>
          <p:nvPr/>
        </p:nvSpPr>
        <p:spPr>
          <a:xfrm>
            <a:off x="7386491" y="1853476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746F3-DDC3-2B4C-B46F-9789A9FC1569}"/>
              </a:ext>
            </a:extLst>
          </p:cNvPr>
          <p:cNvCxnSpPr>
            <a:cxnSpLocks/>
          </p:cNvCxnSpPr>
          <p:nvPr/>
        </p:nvCxnSpPr>
        <p:spPr>
          <a:xfrm flipV="1">
            <a:off x="5954676" y="3580728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7CA029-5D3A-E448-A43C-75136BF110CB}"/>
              </a:ext>
            </a:extLst>
          </p:cNvPr>
          <p:cNvCxnSpPr>
            <a:cxnSpLocks/>
          </p:cNvCxnSpPr>
          <p:nvPr/>
        </p:nvCxnSpPr>
        <p:spPr>
          <a:xfrm flipH="1">
            <a:off x="5954676" y="4055062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6A3A96-60FF-F741-A009-CA9BA520A190}"/>
              </a:ext>
            </a:extLst>
          </p:cNvPr>
          <p:cNvSpPr txBox="1"/>
          <p:nvPr/>
        </p:nvSpPr>
        <p:spPr>
          <a:xfrm>
            <a:off x="5786762" y="40438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C91E9-7DAC-C04F-A562-84DB1FF3C782}"/>
              </a:ext>
            </a:extLst>
          </p:cNvPr>
          <p:cNvSpPr/>
          <p:nvPr/>
        </p:nvSpPr>
        <p:spPr>
          <a:xfrm>
            <a:off x="5897798" y="3988849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B3D2EB-5F2B-644B-8FE4-4C751AF7D752}"/>
              </a:ext>
            </a:extLst>
          </p:cNvPr>
          <p:cNvCxnSpPr>
            <a:cxnSpLocks/>
          </p:cNvCxnSpPr>
          <p:nvPr/>
        </p:nvCxnSpPr>
        <p:spPr>
          <a:xfrm flipV="1">
            <a:off x="7627681" y="2610007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DA6F2E-4828-1249-89D0-63C686655DD7}"/>
              </a:ext>
            </a:extLst>
          </p:cNvPr>
          <p:cNvCxnSpPr>
            <a:cxnSpLocks/>
          </p:cNvCxnSpPr>
          <p:nvPr/>
        </p:nvCxnSpPr>
        <p:spPr>
          <a:xfrm flipH="1">
            <a:off x="7627681" y="3084341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8E3E0B-B43B-DD41-99D5-1A04743BD8FD}"/>
              </a:ext>
            </a:extLst>
          </p:cNvPr>
          <p:cNvSpPr txBox="1"/>
          <p:nvPr/>
        </p:nvSpPr>
        <p:spPr>
          <a:xfrm>
            <a:off x="7459767" y="3073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1B5F3B-E1AE-C94C-B7FD-391D629A7170}"/>
              </a:ext>
            </a:extLst>
          </p:cNvPr>
          <p:cNvSpPr/>
          <p:nvPr/>
        </p:nvSpPr>
        <p:spPr>
          <a:xfrm>
            <a:off x="7570803" y="3018128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CC3441-3241-ED41-AB3C-5893B248F536}"/>
              </a:ext>
            </a:extLst>
          </p:cNvPr>
          <p:cNvSpPr txBox="1"/>
          <p:nvPr/>
        </p:nvSpPr>
        <p:spPr>
          <a:xfrm>
            <a:off x="7973590" y="1404370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39D71-20E5-C441-9D8E-8E2CD9C6943D}"/>
              </a:ext>
            </a:extLst>
          </p:cNvPr>
          <p:cNvSpPr txBox="1"/>
          <p:nvPr/>
        </p:nvSpPr>
        <p:spPr>
          <a:xfrm>
            <a:off x="7173716" y="3443712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97" y="1210071"/>
            <a:ext cx="3656838" cy="373737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Define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= T</a:t>
            </a:r>
            <a:r>
              <a:rPr lang="en-US" i="1" baseline="-25000" dirty="0"/>
              <a:t>P(j)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dirty="0"/>
              <a:t>the object space bind pose transformation matrix of joint </a:t>
            </a:r>
            <a:r>
              <a:rPr lang="en-US" i="1" dirty="0"/>
              <a:t>j</a:t>
            </a:r>
          </a:p>
          <a:p>
            <a:r>
              <a:rPr lang="en-US" dirty="0"/>
              <a:t>Using the fact that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is a rotation followed by a translation (slide 21), we can show that </a:t>
            </a:r>
            <a:r>
              <a:rPr lang="en-US" b="1" i="1" dirty="0" err="1"/>
              <a:t>T</a:t>
            </a:r>
            <a:r>
              <a:rPr lang="en-US" b="1" i="1" baseline="-25000" dirty="0" err="1"/>
              <a:t>j</a:t>
            </a:r>
            <a:r>
              <a:rPr lang="en-US" b="1" i="1" dirty="0"/>
              <a:t> </a:t>
            </a:r>
            <a:r>
              <a:rPr lang="en-US" b="1" dirty="0"/>
              <a:t>takes a point in the joint-space of joint </a:t>
            </a:r>
            <a:r>
              <a:rPr lang="en-US" b="1" i="1" dirty="0"/>
              <a:t>j</a:t>
            </a:r>
            <a:r>
              <a:rPr lang="en-US" b="1" dirty="0"/>
              <a:t> and outputs the same point in object space with the skeleton is in the bind pose</a:t>
            </a:r>
          </a:p>
          <a:p>
            <a:r>
              <a:rPr lang="en-US" dirty="0"/>
              <a:t>So, we can take the inverse of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dirty="0"/>
              <a:t>, which will take a point in object space with the skeleton in the bind pose and output the same point in the joint-space of joint </a:t>
            </a:r>
            <a:r>
              <a:rPr lang="en-US" i="1" dirty="0"/>
              <a:t>j</a:t>
            </a:r>
            <a:endParaRPr lang="en-US" dirty="0"/>
          </a:p>
          <a:p>
            <a:pPr lvl="1"/>
            <a:r>
              <a:rPr lang="en-US" dirty="0"/>
              <a:t>inverse(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) </a:t>
            </a:r>
            <a:r>
              <a:rPr lang="en-US" dirty="0"/>
              <a:t>is called the “inverse bind transform” for joint </a:t>
            </a:r>
            <a:r>
              <a:rPr lang="en-US" i="1" dirty="0"/>
              <a:t>j</a:t>
            </a:r>
            <a:endParaRPr lang="en-US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baseline="-25000" dirty="0"/>
              <a:t>, j</a:t>
            </a:r>
            <a:r>
              <a:rPr lang="en-US" dirty="0"/>
              <a:t> = inverse(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) * x</a:t>
            </a:r>
            <a:r>
              <a:rPr lang="en-US" i="1" baseline="-25000" dirty="0"/>
              <a:t>v, bind</a:t>
            </a:r>
          </a:p>
          <a:p>
            <a:r>
              <a:rPr lang="en-US" dirty="0"/>
              <a:t>So, step 2 is complete!</a:t>
            </a:r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0EFB21-E02C-404F-8943-B9498F6B7611}"/>
              </a:ext>
            </a:extLst>
          </p:cNvPr>
          <p:cNvCxnSpPr/>
          <p:nvPr/>
        </p:nvCxnSpPr>
        <p:spPr>
          <a:xfrm>
            <a:off x="6924795" y="1276350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71418222-7195-3445-8988-2FC5BCBA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33550"/>
            <a:ext cx="1561385" cy="2184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9F9E35-36F6-3B42-AEFF-4285C3F4CF96}"/>
              </a:ext>
            </a:extLst>
          </p:cNvPr>
          <p:cNvSpPr/>
          <p:nvPr/>
        </p:nvSpPr>
        <p:spPr>
          <a:xfrm>
            <a:off x="6449584" y="2021725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2722A-70D1-984C-8C53-BA0A1459832B}"/>
              </a:ext>
            </a:extLst>
          </p:cNvPr>
          <p:cNvSpPr txBox="1"/>
          <p:nvPr/>
        </p:nvSpPr>
        <p:spPr>
          <a:xfrm>
            <a:off x="5962292" y="1303824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bind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43A103-42ED-0941-980D-4693004F2744}"/>
              </a:ext>
            </a:extLst>
          </p:cNvPr>
          <p:cNvSpPr/>
          <p:nvPr/>
        </p:nvSpPr>
        <p:spPr>
          <a:xfrm>
            <a:off x="6431913" y="2358629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700C6-ADDA-154A-B04E-A4DEC9F749D3}"/>
              </a:ext>
            </a:extLst>
          </p:cNvPr>
          <p:cNvSpPr txBox="1"/>
          <p:nvPr/>
        </p:nvSpPr>
        <p:spPr>
          <a:xfrm>
            <a:off x="6113561" y="2571750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1632E-1651-8F4F-BBB4-86A236A2123D}"/>
              </a:ext>
            </a:extLst>
          </p:cNvPr>
          <p:cNvSpPr txBox="1"/>
          <p:nvPr/>
        </p:nvSpPr>
        <p:spPr>
          <a:xfrm>
            <a:off x="5349934" y="4445944"/>
            <a:ext cx="13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1 (Object space, bind pose)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BBCAF-55B1-ED4F-8F5D-43E941C7696C}"/>
              </a:ext>
            </a:extLst>
          </p:cNvPr>
          <p:cNvSpPr txBox="1"/>
          <p:nvPr/>
        </p:nvSpPr>
        <p:spPr>
          <a:xfrm>
            <a:off x="7232078" y="4475856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2FDAF1-8FE2-7C4F-A30E-EC063BABD113}"/>
              </a:ext>
            </a:extLst>
          </p:cNvPr>
          <p:cNvSpPr/>
          <p:nvPr/>
        </p:nvSpPr>
        <p:spPr>
          <a:xfrm>
            <a:off x="7570230" y="2081873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467905-1330-EF4B-A633-018531A26FE3}"/>
              </a:ext>
            </a:extLst>
          </p:cNvPr>
          <p:cNvSpPr/>
          <p:nvPr/>
        </p:nvSpPr>
        <p:spPr>
          <a:xfrm>
            <a:off x="7264075" y="2724150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C38F77-D5C5-3D49-964F-53FCA48485FA}"/>
              </a:ext>
            </a:extLst>
          </p:cNvPr>
          <p:cNvSpPr/>
          <p:nvPr/>
        </p:nvSpPr>
        <p:spPr>
          <a:xfrm>
            <a:off x="7386491" y="1853476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746F3-DDC3-2B4C-B46F-9789A9FC1569}"/>
              </a:ext>
            </a:extLst>
          </p:cNvPr>
          <p:cNvCxnSpPr>
            <a:cxnSpLocks/>
          </p:cNvCxnSpPr>
          <p:nvPr/>
        </p:nvCxnSpPr>
        <p:spPr>
          <a:xfrm flipV="1">
            <a:off x="5954676" y="3580728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7CA029-5D3A-E448-A43C-75136BF110CB}"/>
              </a:ext>
            </a:extLst>
          </p:cNvPr>
          <p:cNvCxnSpPr>
            <a:cxnSpLocks/>
          </p:cNvCxnSpPr>
          <p:nvPr/>
        </p:nvCxnSpPr>
        <p:spPr>
          <a:xfrm flipH="1">
            <a:off x="5954676" y="4055062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6A3A96-60FF-F741-A009-CA9BA520A190}"/>
              </a:ext>
            </a:extLst>
          </p:cNvPr>
          <p:cNvSpPr txBox="1"/>
          <p:nvPr/>
        </p:nvSpPr>
        <p:spPr>
          <a:xfrm>
            <a:off x="5786762" y="40438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0C91E9-7DAC-C04F-A562-84DB1FF3C782}"/>
              </a:ext>
            </a:extLst>
          </p:cNvPr>
          <p:cNvSpPr/>
          <p:nvPr/>
        </p:nvSpPr>
        <p:spPr>
          <a:xfrm>
            <a:off x="5897798" y="3988849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B3D2EB-5F2B-644B-8FE4-4C751AF7D752}"/>
              </a:ext>
            </a:extLst>
          </p:cNvPr>
          <p:cNvCxnSpPr>
            <a:cxnSpLocks/>
          </p:cNvCxnSpPr>
          <p:nvPr/>
        </p:nvCxnSpPr>
        <p:spPr>
          <a:xfrm flipV="1">
            <a:off x="7627681" y="2610007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DA6F2E-4828-1249-89D0-63C686655DD7}"/>
              </a:ext>
            </a:extLst>
          </p:cNvPr>
          <p:cNvCxnSpPr>
            <a:cxnSpLocks/>
          </p:cNvCxnSpPr>
          <p:nvPr/>
        </p:nvCxnSpPr>
        <p:spPr>
          <a:xfrm flipH="1">
            <a:off x="7627681" y="3084341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8E3E0B-B43B-DD41-99D5-1A04743BD8FD}"/>
              </a:ext>
            </a:extLst>
          </p:cNvPr>
          <p:cNvSpPr txBox="1"/>
          <p:nvPr/>
        </p:nvSpPr>
        <p:spPr>
          <a:xfrm>
            <a:off x="7459767" y="3073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1B5F3B-E1AE-C94C-B7FD-391D629A7170}"/>
              </a:ext>
            </a:extLst>
          </p:cNvPr>
          <p:cNvSpPr/>
          <p:nvPr/>
        </p:nvSpPr>
        <p:spPr>
          <a:xfrm>
            <a:off x="7570803" y="3018128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17E2A-DC08-6248-8B01-58979B672CE6}"/>
              </a:ext>
            </a:extLst>
          </p:cNvPr>
          <p:cNvSpPr txBox="1"/>
          <p:nvPr/>
        </p:nvSpPr>
        <p:spPr>
          <a:xfrm>
            <a:off x="7973590" y="1404370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BEDF1A-E140-D849-85FF-B729A132FE30}"/>
              </a:ext>
            </a:extLst>
          </p:cNvPr>
          <p:cNvSpPr txBox="1"/>
          <p:nvPr/>
        </p:nvSpPr>
        <p:spPr>
          <a:xfrm>
            <a:off x="7173716" y="3443712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B9A3C7B5-42F9-4744-BB7C-2A28AFAB4084}"/>
              </a:ext>
            </a:extLst>
          </p:cNvPr>
          <p:cNvSpPr/>
          <p:nvPr/>
        </p:nvSpPr>
        <p:spPr>
          <a:xfrm>
            <a:off x="5435128" y="2821613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97" y="1210071"/>
            <a:ext cx="3656838" cy="373737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do we go from step 2 to step 3?</a:t>
            </a:r>
          </a:p>
          <a:p>
            <a:r>
              <a:rPr lang="en-US" dirty="0"/>
              <a:t>Remember we are just dealing with a single frame of animation here</a:t>
            </a:r>
          </a:p>
          <a:p>
            <a:r>
              <a:rPr lang="en-US" dirty="0"/>
              <a:t>Let 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 be the joint-space </a:t>
            </a:r>
            <a:r>
              <a:rPr lang="en-US" b="1" dirty="0"/>
              <a:t>animated</a:t>
            </a:r>
            <a:r>
              <a:rPr lang="en-US" dirty="0"/>
              <a:t> pose transformation matrix of joint </a:t>
            </a:r>
            <a:r>
              <a:rPr lang="en-US" i="1" dirty="0"/>
              <a:t>j</a:t>
            </a:r>
            <a:endParaRPr lang="en-US" dirty="0"/>
          </a:p>
          <a:p>
            <a:r>
              <a:rPr lang="en-US" dirty="0"/>
              <a:t>Define </a:t>
            </a:r>
            <a:r>
              <a:rPr lang="en-US" i="1" dirty="0" err="1"/>
              <a:t>A</a:t>
            </a:r>
            <a:r>
              <a:rPr lang="en-US" baseline="-25000" dirty="0" err="1"/>
              <a:t>root</a:t>
            </a:r>
            <a:r>
              <a:rPr lang="en-US" dirty="0"/>
              <a:t> = </a:t>
            </a:r>
            <a:r>
              <a:rPr lang="en-US" dirty="0" err="1"/>
              <a:t>P</a:t>
            </a:r>
            <a:r>
              <a:rPr lang="en-US" baseline="-25000" dirty="0" err="1"/>
              <a:t>root</a:t>
            </a:r>
            <a:r>
              <a:rPr lang="en-US" dirty="0"/>
              <a:t>, the object space </a:t>
            </a:r>
            <a:r>
              <a:rPr lang="en-US" b="1" dirty="0"/>
              <a:t>animated</a:t>
            </a:r>
            <a:r>
              <a:rPr lang="en-US" dirty="0"/>
              <a:t> pose transformation matrix of the root joint in the skeleton</a:t>
            </a:r>
          </a:p>
          <a:p>
            <a:r>
              <a:rPr lang="en-US" dirty="0"/>
              <a:t>Define </a:t>
            </a:r>
            <a:r>
              <a:rPr lang="en-US" i="1" dirty="0" err="1"/>
              <a:t>A</a:t>
            </a:r>
            <a:r>
              <a:rPr lang="en-US" i="1" baseline="-25000" dirty="0" err="1"/>
              <a:t>j</a:t>
            </a:r>
            <a:r>
              <a:rPr lang="en-US" i="1" dirty="0"/>
              <a:t> = A</a:t>
            </a:r>
            <a:r>
              <a:rPr lang="en-US" i="1" baseline="-25000" dirty="0"/>
              <a:t>P(j)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dirty="0"/>
              <a:t>the object space </a:t>
            </a:r>
            <a:r>
              <a:rPr lang="en-US" b="1" dirty="0"/>
              <a:t>animated</a:t>
            </a:r>
            <a:r>
              <a:rPr lang="en-US" dirty="0"/>
              <a:t> pose transformation matrix of joint </a:t>
            </a:r>
            <a:r>
              <a:rPr lang="en-US" i="1" dirty="0"/>
              <a:t>j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0B064F-6F51-9442-BBB7-F3378047AB40}"/>
              </a:ext>
            </a:extLst>
          </p:cNvPr>
          <p:cNvCxnSpPr/>
          <p:nvPr/>
        </p:nvCxnSpPr>
        <p:spPr>
          <a:xfrm>
            <a:off x="6624904" y="1373813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D638D2BA-39B5-6648-AAF5-24161BCE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70" y="2047618"/>
            <a:ext cx="1687524" cy="18796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4059F7F-11AD-854C-B3F9-327DDD07A74E}"/>
              </a:ext>
            </a:extLst>
          </p:cNvPr>
          <p:cNvSpPr/>
          <p:nvPr/>
        </p:nvSpPr>
        <p:spPr>
          <a:xfrm>
            <a:off x="8052275" y="1781434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A81B4D-74F4-304B-A053-CA8B0899F849}"/>
              </a:ext>
            </a:extLst>
          </p:cNvPr>
          <p:cNvSpPr/>
          <p:nvPr/>
        </p:nvSpPr>
        <p:spPr>
          <a:xfrm>
            <a:off x="8034604" y="2118338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344317-51D9-7C4F-AAAD-8F70CE57947D}"/>
              </a:ext>
            </a:extLst>
          </p:cNvPr>
          <p:cNvSpPr txBox="1"/>
          <p:nvPr/>
        </p:nvSpPr>
        <p:spPr>
          <a:xfrm>
            <a:off x="7540326" y="1097519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</a:t>
            </a:r>
            <a:r>
              <a:rPr lang="en-US" i="1" baseline="-25000" dirty="0" err="1">
                <a:solidFill>
                  <a:schemeClr val="accent6"/>
                </a:solidFill>
              </a:rPr>
              <a:t>anim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73EFD8-4D17-D341-BFCE-82E79D901DBB}"/>
              </a:ext>
            </a:extLst>
          </p:cNvPr>
          <p:cNvSpPr txBox="1"/>
          <p:nvPr/>
        </p:nvSpPr>
        <p:spPr>
          <a:xfrm>
            <a:off x="5408187" y="4573319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8ED783-BEC8-8046-91BF-64B36074B540}"/>
              </a:ext>
            </a:extLst>
          </p:cNvPr>
          <p:cNvSpPr txBox="1"/>
          <p:nvPr/>
        </p:nvSpPr>
        <p:spPr>
          <a:xfrm>
            <a:off x="6907940" y="4595012"/>
            <a:ext cx="162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3 (Object space, animated pose)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E3F49C-32AB-5547-A243-F09EB8F4F37F}"/>
              </a:ext>
            </a:extLst>
          </p:cNvPr>
          <p:cNvSpPr/>
          <p:nvPr/>
        </p:nvSpPr>
        <p:spPr>
          <a:xfrm>
            <a:off x="5746339" y="2179336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1D41B-2643-1E43-94EB-B5B3E5F47286}"/>
              </a:ext>
            </a:extLst>
          </p:cNvPr>
          <p:cNvSpPr/>
          <p:nvPr/>
        </p:nvSpPr>
        <p:spPr>
          <a:xfrm>
            <a:off x="5562600" y="1950939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6E152B-0739-844E-88F6-F4C56F6BC614}"/>
              </a:ext>
            </a:extLst>
          </p:cNvPr>
          <p:cNvCxnSpPr>
            <a:cxnSpLocks/>
          </p:cNvCxnSpPr>
          <p:nvPr/>
        </p:nvCxnSpPr>
        <p:spPr>
          <a:xfrm flipV="1">
            <a:off x="5803790" y="2707470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663101-6CEE-A648-9980-814463156A5C}"/>
              </a:ext>
            </a:extLst>
          </p:cNvPr>
          <p:cNvCxnSpPr>
            <a:cxnSpLocks/>
          </p:cNvCxnSpPr>
          <p:nvPr/>
        </p:nvCxnSpPr>
        <p:spPr>
          <a:xfrm flipH="1">
            <a:off x="5803790" y="3181804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C75C676-1C74-EA43-B54D-F23C4F793457}"/>
              </a:ext>
            </a:extLst>
          </p:cNvPr>
          <p:cNvSpPr txBox="1"/>
          <p:nvPr/>
        </p:nvSpPr>
        <p:spPr>
          <a:xfrm>
            <a:off x="5635876" y="31705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67FAF7-3D5A-1545-BE2B-837F8BEFEB96}"/>
              </a:ext>
            </a:extLst>
          </p:cNvPr>
          <p:cNvSpPr/>
          <p:nvPr/>
        </p:nvSpPr>
        <p:spPr>
          <a:xfrm>
            <a:off x="5746912" y="3115591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D474CD-AFB5-794A-AD36-1E5E99C3F6FE}"/>
              </a:ext>
            </a:extLst>
          </p:cNvPr>
          <p:cNvCxnSpPr>
            <a:cxnSpLocks/>
          </p:cNvCxnSpPr>
          <p:nvPr/>
        </p:nvCxnSpPr>
        <p:spPr>
          <a:xfrm flipV="1">
            <a:off x="7576949" y="371971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4C265A-08AE-7E4A-A878-4BE3C05C3C43}"/>
              </a:ext>
            </a:extLst>
          </p:cNvPr>
          <p:cNvCxnSpPr>
            <a:cxnSpLocks/>
          </p:cNvCxnSpPr>
          <p:nvPr/>
        </p:nvCxnSpPr>
        <p:spPr>
          <a:xfrm flipH="1">
            <a:off x="7576949" y="419405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1C757C-264B-F348-9C9C-2EFA474A03A9}"/>
              </a:ext>
            </a:extLst>
          </p:cNvPr>
          <p:cNvSpPr txBox="1"/>
          <p:nvPr/>
        </p:nvSpPr>
        <p:spPr>
          <a:xfrm>
            <a:off x="7409035" y="41828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6EFEA9-DCD8-774B-8501-8F497F1EDC63}"/>
              </a:ext>
            </a:extLst>
          </p:cNvPr>
          <p:cNvSpPr/>
          <p:nvPr/>
        </p:nvSpPr>
        <p:spPr>
          <a:xfrm>
            <a:off x="7520071" y="412783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FBCA6-631F-4842-B7DF-CFC37D41F0A9}"/>
              </a:ext>
            </a:extLst>
          </p:cNvPr>
          <p:cNvSpPr txBox="1"/>
          <p:nvPr/>
        </p:nvSpPr>
        <p:spPr>
          <a:xfrm>
            <a:off x="5388131" y="1253831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C71344-92C3-5742-8B1B-1FAAFDC75318}"/>
              </a:ext>
            </a:extLst>
          </p:cNvPr>
          <p:cNvSpPr/>
          <p:nvPr/>
        </p:nvSpPr>
        <p:spPr>
          <a:xfrm>
            <a:off x="7430778" y="3099351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8BFC61-F0B3-AB43-A0D9-6CBB25C86EB6}"/>
              </a:ext>
            </a:extLst>
          </p:cNvPr>
          <p:cNvSpPr txBox="1"/>
          <p:nvPr/>
        </p:nvSpPr>
        <p:spPr>
          <a:xfrm>
            <a:off x="5256837" y="3551136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1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HUD Clarity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526"/>
            <a:ext cx="8229600" cy="1837824"/>
          </a:xfrm>
        </p:spPr>
        <p:txBody>
          <a:bodyPr>
            <a:normAutofit/>
          </a:bodyPr>
          <a:lstStyle/>
          <a:p>
            <a:r>
              <a:rPr lang="en-US" dirty="0"/>
              <a:t>The HUD takes up minimal screen space</a:t>
            </a:r>
          </a:p>
          <a:p>
            <a:r>
              <a:rPr lang="en-US" dirty="0"/>
              <a:t>Each different type of information is placed in a distinct and isolated area of the screen</a:t>
            </a:r>
          </a:p>
          <a:p>
            <a:endParaRPr lang="en-US" dirty="0"/>
          </a:p>
        </p:txBody>
      </p:sp>
      <p:pic>
        <p:nvPicPr>
          <p:cNvPr id="10" name="Picture 9" descr="A picture containing colorful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7" y="1123950"/>
            <a:ext cx="2728926" cy="20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B9A3C7B5-42F9-4744-BB7C-2A28AFAB4084}"/>
              </a:ext>
            </a:extLst>
          </p:cNvPr>
          <p:cNvSpPr/>
          <p:nvPr/>
        </p:nvSpPr>
        <p:spPr>
          <a:xfrm>
            <a:off x="5435128" y="2821613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997" y="1210071"/>
            <a:ext cx="3656838" cy="37373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Define </a:t>
            </a:r>
            <a:r>
              <a:rPr lang="en-US" i="1" dirty="0" err="1"/>
              <a:t>A</a:t>
            </a:r>
            <a:r>
              <a:rPr lang="en-US" i="1" baseline="-25000" dirty="0" err="1"/>
              <a:t>j</a:t>
            </a:r>
            <a:r>
              <a:rPr lang="en-US" i="1" dirty="0"/>
              <a:t> = A</a:t>
            </a:r>
            <a:r>
              <a:rPr lang="en-US" i="1" baseline="-25000" dirty="0"/>
              <a:t>P(j)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dirty="0"/>
              <a:t>the object space </a:t>
            </a:r>
            <a:r>
              <a:rPr lang="en-US" b="1" dirty="0"/>
              <a:t>animated</a:t>
            </a:r>
            <a:r>
              <a:rPr lang="en-US" dirty="0"/>
              <a:t> pose transformation matrix of joint </a:t>
            </a:r>
            <a:r>
              <a:rPr lang="en-US" i="1" dirty="0"/>
              <a:t>j</a:t>
            </a:r>
          </a:p>
          <a:p>
            <a:r>
              <a:rPr lang="en-US" dirty="0"/>
              <a:t>Just as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takes a point in the joint-space of joint </a:t>
            </a:r>
            <a:r>
              <a:rPr lang="en-US" i="1" dirty="0"/>
              <a:t>j</a:t>
            </a:r>
            <a:r>
              <a:rPr lang="en-US" dirty="0"/>
              <a:t> and outputs the same point in object space with the skeleton </a:t>
            </a:r>
            <a:r>
              <a:rPr lang="en-US" b="1" dirty="0"/>
              <a:t>in the bind pose</a:t>
            </a:r>
            <a:r>
              <a:rPr lang="en-US" dirty="0"/>
              <a:t>…</a:t>
            </a:r>
          </a:p>
          <a:p>
            <a:r>
              <a:rPr lang="en-US" i="1" dirty="0" err="1"/>
              <a:t>A</a:t>
            </a:r>
            <a:r>
              <a:rPr lang="en-US" i="1" baseline="-25000" dirty="0" err="1"/>
              <a:t>j</a:t>
            </a:r>
            <a:r>
              <a:rPr lang="en-US" i="1" baseline="-25000" dirty="0"/>
              <a:t> </a:t>
            </a:r>
            <a:r>
              <a:rPr lang="en-US" dirty="0"/>
              <a:t>takes a point in the joint-space of joint </a:t>
            </a:r>
            <a:r>
              <a:rPr lang="en-US" i="1" dirty="0"/>
              <a:t>j</a:t>
            </a:r>
            <a:r>
              <a:rPr lang="en-US" dirty="0"/>
              <a:t> and outputs the same point in object space with the skeleton </a:t>
            </a:r>
            <a:r>
              <a:rPr lang="en-US" b="1" dirty="0"/>
              <a:t>in the animated pose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0B064F-6F51-9442-BBB7-F3378047AB40}"/>
              </a:ext>
            </a:extLst>
          </p:cNvPr>
          <p:cNvCxnSpPr/>
          <p:nvPr/>
        </p:nvCxnSpPr>
        <p:spPr>
          <a:xfrm>
            <a:off x="6624904" y="1373813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D638D2BA-39B5-6648-AAF5-24161BCE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70" y="2047618"/>
            <a:ext cx="1687524" cy="18796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4059F7F-11AD-854C-B3F9-327DDD07A74E}"/>
              </a:ext>
            </a:extLst>
          </p:cNvPr>
          <p:cNvSpPr/>
          <p:nvPr/>
        </p:nvSpPr>
        <p:spPr>
          <a:xfrm>
            <a:off x="8052275" y="1781434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A81B4D-74F4-304B-A053-CA8B0899F849}"/>
              </a:ext>
            </a:extLst>
          </p:cNvPr>
          <p:cNvSpPr/>
          <p:nvPr/>
        </p:nvSpPr>
        <p:spPr>
          <a:xfrm>
            <a:off x="8034604" y="2118338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344317-51D9-7C4F-AAAD-8F70CE57947D}"/>
              </a:ext>
            </a:extLst>
          </p:cNvPr>
          <p:cNvSpPr txBox="1"/>
          <p:nvPr/>
        </p:nvSpPr>
        <p:spPr>
          <a:xfrm>
            <a:off x="7540326" y="1097519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</a:t>
            </a:r>
            <a:r>
              <a:rPr lang="en-US" i="1" baseline="-25000" dirty="0" err="1">
                <a:solidFill>
                  <a:schemeClr val="accent6"/>
                </a:solidFill>
              </a:rPr>
              <a:t>anim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73EFD8-4D17-D341-BFCE-82E79D901DBB}"/>
              </a:ext>
            </a:extLst>
          </p:cNvPr>
          <p:cNvSpPr txBox="1"/>
          <p:nvPr/>
        </p:nvSpPr>
        <p:spPr>
          <a:xfrm>
            <a:off x="5408187" y="4573319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8ED783-BEC8-8046-91BF-64B36074B540}"/>
              </a:ext>
            </a:extLst>
          </p:cNvPr>
          <p:cNvSpPr txBox="1"/>
          <p:nvPr/>
        </p:nvSpPr>
        <p:spPr>
          <a:xfrm>
            <a:off x="6907940" y="4595012"/>
            <a:ext cx="162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3 (Object space, animated pose)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E3F49C-32AB-5547-A243-F09EB8F4F37F}"/>
              </a:ext>
            </a:extLst>
          </p:cNvPr>
          <p:cNvSpPr/>
          <p:nvPr/>
        </p:nvSpPr>
        <p:spPr>
          <a:xfrm>
            <a:off x="5746339" y="2179336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1D41B-2643-1E43-94EB-B5B3E5F47286}"/>
              </a:ext>
            </a:extLst>
          </p:cNvPr>
          <p:cNvSpPr/>
          <p:nvPr/>
        </p:nvSpPr>
        <p:spPr>
          <a:xfrm>
            <a:off x="5562600" y="1950939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6E152B-0739-844E-88F6-F4C56F6BC614}"/>
              </a:ext>
            </a:extLst>
          </p:cNvPr>
          <p:cNvCxnSpPr>
            <a:cxnSpLocks/>
          </p:cNvCxnSpPr>
          <p:nvPr/>
        </p:nvCxnSpPr>
        <p:spPr>
          <a:xfrm flipV="1">
            <a:off x="5803790" y="2707470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663101-6CEE-A648-9980-814463156A5C}"/>
              </a:ext>
            </a:extLst>
          </p:cNvPr>
          <p:cNvCxnSpPr>
            <a:cxnSpLocks/>
          </p:cNvCxnSpPr>
          <p:nvPr/>
        </p:nvCxnSpPr>
        <p:spPr>
          <a:xfrm flipH="1">
            <a:off x="5803790" y="3181804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C75C676-1C74-EA43-B54D-F23C4F793457}"/>
              </a:ext>
            </a:extLst>
          </p:cNvPr>
          <p:cNvSpPr txBox="1"/>
          <p:nvPr/>
        </p:nvSpPr>
        <p:spPr>
          <a:xfrm>
            <a:off x="5635876" y="31705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67FAF7-3D5A-1545-BE2B-837F8BEFEB96}"/>
              </a:ext>
            </a:extLst>
          </p:cNvPr>
          <p:cNvSpPr/>
          <p:nvPr/>
        </p:nvSpPr>
        <p:spPr>
          <a:xfrm>
            <a:off x="5746912" y="3115591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D474CD-AFB5-794A-AD36-1E5E99C3F6FE}"/>
              </a:ext>
            </a:extLst>
          </p:cNvPr>
          <p:cNvCxnSpPr>
            <a:cxnSpLocks/>
          </p:cNvCxnSpPr>
          <p:nvPr/>
        </p:nvCxnSpPr>
        <p:spPr>
          <a:xfrm flipV="1">
            <a:off x="7576949" y="3719716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4C265A-08AE-7E4A-A878-4BE3C05C3C43}"/>
              </a:ext>
            </a:extLst>
          </p:cNvPr>
          <p:cNvCxnSpPr>
            <a:cxnSpLocks/>
          </p:cNvCxnSpPr>
          <p:nvPr/>
        </p:nvCxnSpPr>
        <p:spPr>
          <a:xfrm flipH="1">
            <a:off x="7576949" y="4194050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1C757C-264B-F348-9C9C-2EFA474A03A9}"/>
              </a:ext>
            </a:extLst>
          </p:cNvPr>
          <p:cNvSpPr txBox="1"/>
          <p:nvPr/>
        </p:nvSpPr>
        <p:spPr>
          <a:xfrm>
            <a:off x="7409035" y="41828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6EFEA9-DCD8-774B-8501-8F497F1EDC63}"/>
              </a:ext>
            </a:extLst>
          </p:cNvPr>
          <p:cNvSpPr/>
          <p:nvPr/>
        </p:nvSpPr>
        <p:spPr>
          <a:xfrm>
            <a:off x="7520071" y="4127837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FBCA6-631F-4842-B7DF-CFC37D41F0A9}"/>
              </a:ext>
            </a:extLst>
          </p:cNvPr>
          <p:cNvSpPr txBox="1"/>
          <p:nvPr/>
        </p:nvSpPr>
        <p:spPr>
          <a:xfrm>
            <a:off x="5388131" y="1253831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C71344-92C3-5742-8B1B-1FAAFDC75318}"/>
              </a:ext>
            </a:extLst>
          </p:cNvPr>
          <p:cNvSpPr/>
          <p:nvPr/>
        </p:nvSpPr>
        <p:spPr>
          <a:xfrm>
            <a:off x="7430778" y="3099351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955746-0BC3-4D48-80A5-F98224AF124E}"/>
              </a:ext>
            </a:extLst>
          </p:cNvPr>
          <p:cNvSpPr txBox="1"/>
          <p:nvPr/>
        </p:nvSpPr>
        <p:spPr>
          <a:xfrm>
            <a:off x="5256837" y="3551136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72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579" y="1211206"/>
            <a:ext cx="3966603" cy="25808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Now we know how to animate vertices!</a:t>
            </a:r>
          </a:p>
          <a:p>
            <a:r>
              <a:rPr lang="en-US" dirty="0"/>
              <a:t>Take the position of vertex </a:t>
            </a:r>
            <a:r>
              <a:rPr lang="en-US" i="1" dirty="0"/>
              <a:t>v</a:t>
            </a:r>
            <a:r>
              <a:rPr lang="en-US" dirty="0"/>
              <a:t> in the bind pose: </a:t>
            </a:r>
            <a:r>
              <a:rPr lang="en-US" i="1" dirty="0"/>
              <a:t>x</a:t>
            </a:r>
            <a:r>
              <a:rPr lang="en-US" i="1" baseline="-25000" dirty="0"/>
              <a:t>v, bind</a:t>
            </a:r>
          </a:p>
          <a:p>
            <a:pPr lvl="1"/>
            <a:r>
              <a:rPr lang="en-US" dirty="0"/>
              <a:t>Remember </a:t>
            </a:r>
            <a:r>
              <a:rPr lang="en-US" i="1" dirty="0"/>
              <a:t>v</a:t>
            </a:r>
            <a:r>
              <a:rPr lang="en-US" dirty="0"/>
              <a:t> is </a:t>
            </a:r>
            <a:r>
              <a:rPr lang="en-US" dirty="0" err="1"/>
              <a:t>ony</a:t>
            </a:r>
            <a:r>
              <a:rPr lang="en-US" dirty="0"/>
              <a:t> influenced by joint </a:t>
            </a:r>
            <a:r>
              <a:rPr lang="en-US" i="1" dirty="0"/>
              <a:t>j</a:t>
            </a:r>
            <a:endParaRPr lang="en-US" dirty="0"/>
          </a:p>
          <a:p>
            <a:r>
              <a:rPr lang="en-US" dirty="0"/>
              <a:t>Then, the vertex position in the animated pose is…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D6439-200D-7342-9D77-42D1FCB6D09F}"/>
              </a:ext>
            </a:extLst>
          </p:cNvPr>
          <p:cNvSpPr txBox="1"/>
          <p:nvPr/>
        </p:nvSpPr>
        <p:spPr>
          <a:xfrm>
            <a:off x="743448" y="391437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x</a:t>
            </a:r>
            <a:r>
              <a:rPr lang="en-US" sz="3600" i="1" baseline="-25000" dirty="0"/>
              <a:t>v, </a:t>
            </a:r>
            <a:r>
              <a:rPr lang="en-US" sz="3600" i="1" baseline="-25000" dirty="0" err="1"/>
              <a:t>anim</a:t>
            </a:r>
            <a:r>
              <a:rPr lang="en-US" sz="3600" i="1" dirty="0"/>
              <a:t> </a:t>
            </a:r>
            <a:r>
              <a:rPr lang="en-US" sz="3600" dirty="0"/>
              <a:t>= </a:t>
            </a:r>
            <a:r>
              <a:rPr lang="en-US" sz="3600" i="1" dirty="0" err="1"/>
              <a:t>A</a:t>
            </a:r>
            <a:r>
              <a:rPr lang="en-US" sz="3600" i="1" baseline="-25000" dirty="0" err="1"/>
              <a:t>j</a:t>
            </a:r>
            <a:r>
              <a:rPr lang="en-US" sz="3600" i="1" dirty="0" err="1"/>
              <a:t>T</a:t>
            </a:r>
            <a:r>
              <a:rPr lang="en-US" sz="3600" i="1" baseline="-25000" dirty="0" err="1"/>
              <a:t>j</a:t>
            </a:r>
            <a:r>
              <a:rPr lang="en-US" sz="3600" i="1" dirty="0" err="1"/>
              <a:t>x</a:t>
            </a:r>
            <a:r>
              <a:rPr lang="en-US" sz="3600" i="1" baseline="-25000" dirty="0" err="1"/>
              <a:t>v</a:t>
            </a:r>
            <a:r>
              <a:rPr lang="en-US" sz="3600" i="1" baseline="-25000" dirty="0"/>
              <a:t>, bind</a:t>
            </a:r>
            <a:r>
              <a:rPr lang="en-US" sz="3600" dirty="0"/>
              <a:t> </a:t>
            </a:r>
            <a:endParaRPr lang="en-US" sz="3600" i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ECABD-44CD-DB40-9E7D-5F10C994CC91}"/>
              </a:ext>
            </a:extLst>
          </p:cNvPr>
          <p:cNvCxnSpPr/>
          <p:nvPr/>
        </p:nvCxnSpPr>
        <p:spPr>
          <a:xfrm>
            <a:off x="5715000" y="1276350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1A57B8-8207-F947-BFC9-5FD8E30F17FC}"/>
              </a:ext>
            </a:extLst>
          </p:cNvPr>
          <p:cNvCxnSpPr/>
          <p:nvPr/>
        </p:nvCxnSpPr>
        <p:spPr>
          <a:xfrm>
            <a:off x="7239000" y="1276350"/>
            <a:ext cx="0" cy="3352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1E07337F-BDE8-B445-85F5-2D1D4864B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05" y="1733550"/>
            <a:ext cx="1561385" cy="21844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F22B514A-3997-C648-A2EF-2DB6BE2910AE}"/>
              </a:ext>
            </a:extLst>
          </p:cNvPr>
          <p:cNvSpPr/>
          <p:nvPr/>
        </p:nvSpPr>
        <p:spPr>
          <a:xfrm>
            <a:off x="5239789" y="2021725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DFFDD1-04EE-F644-AD28-4DDA920C1E05}"/>
              </a:ext>
            </a:extLst>
          </p:cNvPr>
          <p:cNvSpPr txBox="1"/>
          <p:nvPr/>
        </p:nvSpPr>
        <p:spPr>
          <a:xfrm>
            <a:off x="4752497" y="1303824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bind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C20B6-80B7-DC44-8CE3-E6446F02B7B6}"/>
              </a:ext>
            </a:extLst>
          </p:cNvPr>
          <p:cNvSpPr/>
          <p:nvPr/>
        </p:nvSpPr>
        <p:spPr>
          <a:xfrm>
            <a:off x="5222118" y="2358629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899A61-7212-A446-B6D9-6C8F02C07AD8}"/>
              </a:ext>
            </a:extLst>
          </p:cNvPr>
          <p:cNvSpPr txBox="1"/>
          <p:nvPr/>
        </p:nvSpPr>
        <p:spPr>
          <a:xfrm>
            <a:off x="4903766" y="2571750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C18B8787-B8D6-1E4A-8983-74902D978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66" y="1950155"/>
            <a:ext cx="1687524" cy="187960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4ACED60-558C-BE49-9D21-D0C951D9B707}"/>
              </a:ext>
            </a:extLst>
          </p:cNvPr>
          <p:cNvSpPr/>
          <p:nvPr/>
        </p:nvSpPr>
        <p:spPr>
          <a:xfrm>
            <a:off x="8666371" y="1683971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B2BFAD-0C3F-DD41-9BD4-69220339A11A}"/>
              </a:ext>
            </a:extLst>
          </p:cNvPr>
          <p:cNvSpPr/>
          <p:nvPr/>
        </p:nvSpPr>
        <p:spPr>
          <a:xfrm>
            <a:off x="8648700" y="2020875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FFC4F6-AD38-D043-ADE3-EBEB55E470F1}"/>
              </a:ext>
            </a:extLst>
          </p:cNvPr>
          <p:cNvSpPr txBox="1"/>
          <p:nvPr/>
        </p:nvSpPr>
        <p:spPr>
          <a:xfrm>
            <a:off x="4140139" y="4445944"/>
            <a:ext cx="13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1 (Object space, bind pose)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BF0741-5CD2-1041-9F8F-1945F8BE2EAC}"/>
              </a:ext>
            </a:extLst>
          </p:cNvPr>
          <p:cNvSpPr txBox="1"/>
          <p:nvPr/>
        </p:nvSpPr>
        <p:spPr>
          <a:xfrm>
            <a:off x="6022283" y="4475856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529D69-D2A0-0049-8785-C9B01EA1C54F}"/>
              </a:ext>
            </a:extLst>
          </p:cNvPr>
          <p:cNvSpPr txBox="1"/>
          <p:nvPr/>
        </p:nvSpPr>
        <p:spPr>
          <a:xfrm>
            <a:off x="7522036" y="4497549"/>
            <a:ext cx="162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3 (Object space, animated pose)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54F07-AF08-544E-B4BA-D648BEC9D836}"/>
              </a:ext>
            </a:extLst>
          </p:cNvPr>
          <p:cNvSpPr/>
          <p:nvPr/>
        </p:nvSpPr>
        <p:spPr>
          <a:xfrm>
            <a:off x="6360435" y="2081873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3230205-BFDB-4948-9AA3-D2E38DC395D2}"/>
              </a:ext>
            </a:extLst>
          </p:cNvPr>
          <p:cNvSpPr/>
          <p:nvPr/>
        </p:nvSpPr>
        <p:spPr>
          <a:xfrm>
            <a:off x="6054280" y="2724150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4C7EEC-4185-B545-82F3-061D56DF6D5B}"/>
              </a:ext>
            </a:extLst>
          </p:cNvPr>
          <p:cNvSpPr/>
          <p:nvPr/>
        </p:nvSpPr>
        <p:spPr>
          <a:xfrm>
            <a:off x="6176696" y="1853476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AE8EE7-C7AD-C040-AB9F-E3F46840011D}"/>
              </a:ext>
            </a:extLst>
          </p:cNvPr>
          <p:cNvCxnSpPr>
            <a:cxnSpLocks/>
          </p:cNvCxnSpPr>
          <p:nvPr/>
        </p:nvCxnSpPr>
        <p:spPr>
          <a:xfrm flipV="1">
            <a:off x="4744881" y="3580728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E52A65-B79D-454B-8735-0265C8E0630C}"/>
              </a:ext>
            </a:extLst>
          </p:cNvPr>
          <p:cNvCxnSpPr>
            <a:cxnSpLocks/>
          </p:cNvCxnSpPr>
          <p:nvPr/>
        </p:nvCxnSpPr>
        <p:spPr>
          <a:xfrm flipH="1">
            <a:off x="4744881" y="4055062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DCDA8F-8C05-E34B-9640-BB5B5FAB1115}"/>
              </a:ext>
            </a:extLst>
          </p:cNvPr>
          <p:cNvSpPr txBox="1"/>
          <p:nvPr/>
        </p:nvSpPr>
        <p:spPr>
          <a:xfrm>
            <a:off x="4576967" y="40438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4A9F18-D824-CE42-9A47-5A224C48F332}"/>
              </a:ext>
            </a:extLst>
          </p:cNvPr>
          <p:cNvSpPr/>
          <p:nvPr/>
        </p:nvSpPr>
        <p:spPr>
          <a:xfrm>
            <a:off x="4688003" y="3988849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06F57B-7233-4743-88A4-96EE792057B7}"/>
              </a:ext>
            </a:extLst>
          </p:cNvPr>
          <p:cNvCxnSpPr>
            <a:cxnSpLocks/>
          </p:cNvCxnSpPr>
          <p:nvPr/>
        </p:nvCxnSpPr>
        <p:spPr>
          <a:xfrm flipV="1">
            <a:off x="6417886" y="2610007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90CE91-C09C-6C4F-9CFD-9CA8C13D3C04}"/>
              </a:ext>
            </a:extLst>
          </p:cNvPr>
          <p:cNvCxnSpPr>
            <a:cxnSpLocks/>
          </p:cNvCxnSpPr>
          <p:nvPr/>
        </p:nvCxnSpPr>
        <p:spPr>
          <a:xfrm flipH="1">
            <a:off x="6417886" y="3084341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5C439AD-0F6E-374C-8A1C-97BE0AC92AC7}"/>
              </a:ext>
            </a:extLst>
          </p:cNvPr>
          <p:cNvSpPr txBox="1"/>
          <p:nvPr/>
        </p:nvSpPr>
        <p:spPr>
          <a:xfrm>
            <a:off x="6249972" y="30730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92DCFCA-C1FC-6E4F-86C0-8B90C60E2CA9}"/>
              </a:ext>
            </a:extLst>
          </p:cNvPr>
          <p:cNvSpPr/>
          <p:nvPr/>
        </p:nvSpPr>
        <p:spPr>
          <a:xfrm>
            <a:off x="6361008" y="3018128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B3D8AC-DB56-BB44-9464-64A8A059AE60}"/>
              </a:ext>
            </a:extLst>
          </p:cNvPr>
          <p:cNvCxnSpPr>
            <a:cxnSpLocks/>
          </p:cNvCxnSpPr>
          <p:nvPr/>
        </p:nvCxnSpPr>
        <p:spPr>
          <a:xfrm flipV="1">
            <a:off x="8191045" y="3622253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BBE7F4-7EBA-B742-A267-B6173A70C9AF}"/>
              </a:ext>
            </a:extLst>
          </p:cNvPr>
          <p:cNvCxnSpPr>
            <a:cxnSpLocks/>
          </p:cNvCxnSpPr>
          <p:nvPr/>
        </p:nvCxnSpPr>
        <p:spPr>
          <a:xfrm flipH="1">
            <a:off x="8191045" y="4096587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AD169E7-50EC-B64F-9460-02A9B2589281}"/>
              </a:ext>
            </a:extLst>
          </p:cNvPr>
          <p:cNvSpPr txBox="1"/>
          <p:nvPr/>
        </p:nvSpPr>
        <p:spPr>
          <a:xfrm>
            <a:off x="8023131" y="408533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E63FC58-0CBD-424A-AB21-65623F70CE08}"/>
              </a:ext>
            </a:extLst>
          </p:cNvPr>
          <p:cNvSpPr/>
          <p:nvPr/>
        </p:nvSpPr>
        <p:spPr>
          <a:xfrm>
            <a:off x="8134167" y="4030374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635CEC-461D-C04A-A356-9CAF218938C6}"/>
              </a:ext>
            </a:extLst>
          </p:cNvPr>
          <p:cNvSpPr txBox="1"/>
          <p:nvPr/>
        </p:nvSpPr>
        <p:spPr>
          <a:xfrm>
            <a:off x="6002227" y="1156368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1499071-B669-F647-9AC0-2A1977E70119}"/>
              </a:ext>
            </a:extLst>
          </p:cNvPr>
          <p:cNvSpPr/>
          <p:nvPr/>
        </p:nvSpPr>
        <p:spPr>
          <a:xfrm>
            <a:off x="8049628" y="3001888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93DE79-AEBF-9345-88B8-113506B6BC72}"/>
              </a:ext>
            </a:extLst>
          </p:cNvPr>
          <p:cNvSpPr txBox="1"/>
          <p:nvPr/>
        </p:nvSpPr>
        <p:spPr>
          <a:xfrm>
            <a:off x="7929094" y="1156368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</a:t>
            </a:r>
            <a:r>
              <a:rPr lang="en-US" i="1" baseline="-25000" dirty="0" err="1">
                <a:solidFill>
                  <a:schemeClr val="accent6"/>
                </a:solidFill>
              </a:rPr>
              <a:t>anim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034299-1AE2-E945-9743-513F104B0113}"/>
              </a:ext>
            </a:extLst>
          </p:cNvPr>
          <p:cNvSpPr txBox="1"/>
          <p:nvPr/>
        </p:nvSpPr>
        <p:spPr>
          <a:xfrm>
            <a:off x="5971840" y="3474151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86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1E07337F-BDE8-B445-85F5-2D1D4864B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0" y="1738919"/>
            <a:ext cx="1561385" cy="21844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F22B514A-3997-C648-A2EF-2DB6BE2910AE}"/>
              </a:ext>
            </a:extLst>
          </p:cNvPr>
          <p:cNvSpPr/>
          <p:nvPr/>
        </p:nvSpPr>
        <p:spPr>
          <a:xfrm>
            <a:off x="1979884" y="2027094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DFFDD1-04EE-F644-AD28-4DDA920C1E05}"/>
              </a:ext>
            </a:extLst>
          </p:cNvPr>
          <p:cNvSpPr txBox="1"/>
          <p:nvPr/>
        </p:nvSpPr>
        <p:spPr>
          <a:xfrm>
            <a:off x="1492592" y="1309193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bind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C20B6-80B7-DC44-8CE3-E6446F02B7B6}"/>
              </a:ext>
            </a:extLst>
          </p:cNvPr>
          <p:cNvSpPr/>
          <p:nvPr/>
        </p:nvSpPr>
        <p:spPr>
          <a:xfrm>
            <a:off x="1962213" y="2363998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899A61-7212-A446-B6D9-6C8F02C07AD8}"/>
              </a:ext>
            </a:extLst>
          </p:cNvPr>
          <p:cNvSpPr txBox="1"/>
          <p:nvPr/>
        </p:nvSpPr>
        <p:spPr>
          <a:xfrm>
            <a:off x="1643861" y="2577119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C18B8787-B8D6-1E4A-8983-74902D978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97" y="1951746"/>
            <a:ext cx="1687524" cy="187960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4ACED60-558C-BE49-9D21-D0C951D9B707}"/>
              </a:ext>
            </a:extLst>
          </p:cNvPr>
          <p:cNvSpPr/>
          <p:nvPr/>
        </p:nvSpPr>
        <p:spPr>
          <a:xfrm>
            <a:off x="7485602" y="1685562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B2BFAD-0C3F-DD41-9BD4-69220339A11A}"/>
              </a:ext>
            </a:extLst>
          </p:cNvPr>
          <p:cNvSpPr/>
          <p:nvPr/>
        </p:nvSpPr>
        <p:spPr>
          <a:xfrm>
            <a:off x="7467931" y="2022466"/>
            <a:ext cx="228600" cy="2131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FFC4F6-AD38-D043-ADE3-EBEB55E470F1}"/>
              </a:ext>
            </a:extLst>
          </p:cNvPr>
          <p:cNvSpPr txBox="1"/>
          <p:nvPr/>
        </p:nvSpPr>
        <p:spPr>
          <a:xfrm>
            <a:off x="880234" y="4451313"/>
            <a:ext cx="13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1 (Object space, bind pose)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BF0741-5CD2-1041-9F8F-1945F8BE2EAC}"/>
              </a:ext>
            </a:extLst>
          </p:cNvPr>
          <p:cNvSpPr txBox="1"/>
          <p:nvPr/>
        </p:nvSpPr>
        <p:spPr>
          <a:xfrm>
            <a:off x="3780342" y="4471623"/>
            <a:ext cx="99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 (Joint space)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529D69-D2A0-0049-8785-C9B01EA1C54F}"/>
              </a:ext>
            </a:extLst>
          </p:cNvPr>
          <p:cNvSpPr txBox="1"/>
          <p:nvPr/>
        </p:nvSpPr>
        <p:spPr>
          <a:xfrm>
            <a:off x="6341267" y="4499140"/>
            <a:ext cx="162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3 (Object space, animated pose)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54F07-AF08-544E-B4BA-D648BEC9D836}"/>
              </a:ext>
            </a:extLst>
          </p:cNvPr>
          <p:cNvSpPr/>
          <p:nvPr/>
        </p:nvSpPr>
        <p:spPr>
          <a:xfrm>
            <a:off x="4118494" y="2077640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3230205-BFDB-4948-9AA3-D2E38DC395D2}"/>
              </a:ext>
            </a:extLst>
          </p:cNvPr>
          <p:cNvSpPr/>
          <p:nvPr/>
        </p:nvSpPr>
        <p:spPr>
          <a:xfrm>
            <a:off x="3812339" y="2719917"/>
            <a:ext cx="737322" cy="71827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4C7EEC-4185-B545-82F3-061D56DF6D5B}"/>
              </a:ext>
            </a:extLst>
          </p:cNvPr>
          <p:cNvSpPr/>
          <p:nvPr/>
        </p:nvSpPr>
        <p:spPr>
          <a:xfrm>
            <a:off x="3934755" y="1849243"/>
            <a:ext cx="737322" cy="7182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AE8EE7-C7AD-C040-AB9F-E3F46840011D}"/>
              </a:ext>
            </a:extLst>
          </p:cNvPr>
          <p:cNvCxnSpPr>
            <a:cxnSpLocks/>
          </p:cNvCxnSpPr>
          <p:nvPr/>
        </p:nvCxnSpPr>
        <p:spPr>
          <a:xfrm flipV="1">
            <a:off x="1484976" y="3586097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E52A65-B79D-454B-8735-0265C8E0630C}"/>
              </a:ext>
            </a:extLst>
          </p:cNvPr>
          <p:cNvCxnSpPr>
            <a:cxnSpLocks/>
          </p:cNvCxnSpPr>
          <p:nvPr/>
        </p:nvCxnSpPr>
        <p:spPr>
          <a:xfrm flipH="1">
            <a:off x="1484976" y="4060431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DCDA8F-8C05-E34B-9640-BB5B5FAB1115}"/>
              </a:ext>
            </a:extLst>
          </p:cNvPr>
          <p:cNvSpPr txBox="1"/>
          <p:nvPr/>
        </p:nvSpPr>
        <p:spPr>
          <a:xfrm>
            <a:off x="1317062" y="40491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4A9F18-D824-CE42-9A47-5A224C48F332}"/>
              </a:ext>
            </a:extLst>
          </p:cNvPr>
          <p:cNvSpPr/>
          <p:nvPr/>
        </p:nvSpPr>
        <p:spPr>
          <a:xfrm>
            <a:off x="1428098" y="3994218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06F57B-7233-4743-88A4-96EE792057B7}"/>
              </a:ext>
            </a:extLst>
          </p:cNvPr>
          <p:cNvCxnSpPr>
            <a:cxnSpLocks/>
          </p:cNvCxnSpPr>
          <p:nvPr/>
        </p:nvCxnSpPr>
        <p:spPr>
          <a:xfrm flipV="1">
            <a:off x="4175945" y="2605774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90CE91-C09C-6C4F-9CFD-9CA8C13D3C04}"/>
              </a:ext>
            </a:extLst>
          </p:cNvPr>
          <p:cNvCxnSpPr>
            <a:cxnSpLocks/>
          </p:cNvCxnSpPr>
          <p:nvPr/>
        </p:nvCxnSpPr>
        <p:spPr>
          <a:xfrm flipH="1">
            <a:off x="4175945" y="3080108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5C439AD-0F6E-374C-8A1C-97BE0AC92AC7}"/>
              </a:ext>
            </a:extLst>
          </p:cNvPr>
          <p:cNvSpPr txBox="1"/>
          <p:nvPr/>
        </p:nvSpPr>
        <p:spPr>
          <a:xfrm>
            <a:off x="4008031" y="306885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92DCFCA-C1FC-6E4F-86C0-8B90C60E2CA9}"/>
              </a:ext>
            </a:extLst>
          </p:cNvPr>
          <p:cNvSpPr/>
          <p:nvPr/>
        </p:nvSpPr>
        <p:spPr>
          <a:xfrm>
            <a:off x="4119067" y="3013895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B3D8AC-DB56-BB44-9464-64A8A059AE60}"/>
              </a:ext>
            </a:extLst>
          </p:cNvPr>
          <p:cNvCxnSpPr>
            <a:cxnSpLocks/>
          </p:cNvCxnSpPr>
          <p:nvPr/>
        </p:nvCxnSpPr>
        <p:spPr>
          <a:xfrm flipV="1">
            <a:off x="7010276" y="3623844"/>
            <a:ext cx="0" cy="49844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BBE7F4-7EBA-B742-A267-B6173A70C9AF}"/>
              </a:ext>
            </a:extLst>
          </p:cNvPr>
          <p:cNvCxnSpPr>
            <a:cxnSpLocks/>
          </p:cNvCxnSpPr>
          <p:nvPr/>
        </p:nvCxnSpPr>
        <p:spPr>
          <a:xfrm flipH="1">
            <a:off x="7010276" y="4098178"/>
            <a:ext cx="53938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AD169E7-50EC-B64F-9460-02A9B2589281}"/>
              </a:ext>
            </a:extLst>
          </p:cNvPr>
          <p:cNvSpPr txBox="1"/>
          <p:nvPr/>
        </p:nvSpPr>
        <p:spPr>
          <a:xfrm>
            <a:off x="6842362" y="40869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E63FC58-0CBD-424A-AB21-65623F70CE08}"/>
              </a:ext>
            </a:extLst>
          </p:cNvPr>
          <p:cNvSpPr/>
          <p:nvPr/>
        </p:nvSpPr>
        <p:spPr>
          <a:xfrm>
            <a:off x="6953398" y="4031965"/>
            <a:ext cx="113754" cy="13335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635CEC-461D-C04A-A356-9CAF218938C6}"/>
              </a:ext>
            </a:extLst>
          </p:cNvPr>
          <p:cNvSpPr txBox="1"/>
          <p:nvPr/>
        </p:nvSpPr>
        <p:spPr>
          <a:xfrm>
            <a:off x="3760286" y="1152135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j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1499071-B669-F647-9AC0-2A1977E70119}"/>
              </a:ext>
            </a:extLst>
          </p:cNvPr>
          <p:cNvSpPr/>
          <p:nvPr/>
        </p:nvSpPr>
        <p:spPr>
          <a:xfrm>
            <a:off x="6868859" y="3003479"/>
            <a:ext cx="228600" cy="213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A5BDDF-F67A-784D-9DD5-D2B0B549F181}"/>
              </a:ext>
            </a:extLst>
          </p:cNvPr>
          <p:cNvCxnSpPr/>
          <p:nvPr/>
        </p:nvCxnSpPr>
        <p:spPr>
          <a:xfrm>
            <a:off x="2615497" y="3994218"/>
            <a:ext cx="813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99C4CE6-3390-C145-A5C0-F888BE1CCED2}"/>
              </a:ext>
            </a:extLst>
          </p:cNvPr>
          <p:cNvCxnSpPr/>
          <p:nvPr/>
        </p:nvCxnSpPr>
        <p:spPr>
          <a:xfrm>
            <a:off x="5155848" y="3983703"/>
            <a:ext cx="813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870E6F-8F32-A945-8E96-198FF8B905B1}"/>
              </a:ext>
            </a:extLst>
          </p:cNvPr>
          <p:cNvSpPr txBox="1"/>
          <p:nvPr/>
        </p:nvSpPr>
        <p:spPr>
          <a:xfrm>
            <a:off x="2764339" y="3305049"/>
            <a:ext cx="538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T</a:t>
            </a:r>
            <a:r>
              <a:rPr lang="en-US" sz="3200" i="1" baseline="-25000" dirty="0" err="1"/>
              <a:t>j</a:t>
            </a:r>
            <a:endParaRPr lang="en-U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723652-62E9-F34A-AFED-FF280203930E}"/>
              </a:ext>
            </a:extLst>
          </p:cNvPr>
          <p:cNvSpPr/>
          <p:nvPr/>
        </p:nvSpPr>
        <p:spPr>
          <a:xfrm>
            <a:off x="5322753" y="3329869"/>
            <a:ext cx="487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/>
              <a:t>A</a:t>
            </a:r>
            <a:r>
              <a:rPr lang="en-US" sz="3200" i="1" baseline="-25000" dirty="0" err="1"/>
              <a:t>j</a:t>
            </a:r>
            <a:endParaRPr lang="en-US" sz="32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8781CE-8ACF-6D46-BB29-144EB035B4FC}"/>
              </a:ext>
            </a:extLst>
          </p:cNvPr>
          <p:cNvSpPr txBox="1"/>
          <p:nvPr/>
        </p:nvSpPr>
        <p:spPr>
          <a:xfrm>
            <a:off x="7540326" y="1097519"/>
            <a:ext cx="112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Vertex </a:t>
            </a:r>
            <a:r>
              <a:rPr lang="en-US" i="1" dirty="0">
                <a:solidFill>
                  <a:schemeClr val="accent6"/>
                </a:solidFill>
              </a:rPr>
              <a:t>v, x</a:t>
            </a:r>
            <a:r>
              <a:rPr lang="en-US" i="1" baseline="-25000" dirty="0">
                <a:solidFill>
                  <a:schemeClr val="accent6"/>
                </a:solidFill>
              </a:rPr>
              <a:t>v, </a:t>
            </a:r>
            <a:r>
              <a:rPr lang="en-US" i="1" baseline="-25000" dirty="0" err="1">
                <a:solidFill>
                  <a:schemeClr val="accent6"/>
                </a:solidFill>
              </a:rPr>
              <a:t>anim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E4BF72-FB06-254E-81AF-46BD9C6E246D}"/>
              </a:ext>
            </a:extLst>
          </p:cNvPr>
          <p:cNvSpPr txBox="1"/>
          <p:nvPr/>
        </p:nvSpPr>
        <p:spPr>
          <a:xfrm>
            <a:off x="3716269" y="3456611"/>
            <a:ext cx="109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Influencing joint </a:t>
            </a:r>
            <a:r>
              <a:rPr lang="en-US" sz="1200" i="1" dirty="0">
                <a:solidFill>
                  <a:schemeClr val="accent2"/>
                </a:solidFill>
              </a:rPr>
              <a:t>j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21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Animating Vertices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7" y="1210071"/>
            <a:ext cx="3656838" cy="259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 how do we deal with vertices influenced by multiple joints?</a:t>
            </a:r>
          </a:p>
          <a:p>
            <a:r>
              <a:rPr lang="en-US" dirty="0"/>
              <a:t>Let </a:t>
            </a:r>
            <a:r>
              <a:rPr lang="en-US" i="1" dirty="0"/>
              <a:t>j</a:t>
            </a:r>
            <a:r>
              <a:rPr lang="en-US" i="1" baseline="-25000" dirty="0"/>
              <a:t>1</a:t>
            </a:r>
            <a:r>
              <a:rPr lang="en-US" dirty="0"/>
              <a:t>,…,</a:t>
            </a:r>
            <a:r>
              <a:rPr lang="en-US" i="1" dirty="0" err="1"/>
              <a:t>j</a:t>
            </a:r>
            <a:r>
              <a:rPr lang="en-US" i="1" baseline="-25000" dirty="0" err="1"/>
              <a:t>n</a:t>
            </a:r>
            <a:r>
              <a:rPr lang="en-US" dirty="0"/>
              <a:t> be the influencing joints on joint </a:t>
            </a:r>
            <a:r>
              <a:rPr lang="en-US" i="1" dirty="0"/>
              <a:t>v</a:t>
            </a:r>
            <a:r>
              <a:rPr lang="en-US" dirty="0"/>
              <a:t>, and let </a:t>
            </a:r>
            <a:r>
              <a:rPr lang="en-US" i="1" dirty="0"/>
              <a:t>w</a:t>
            </a:r>
            <a:r>
              <a:rPr lang="en-US" i="1" baseline="-25000" dirty="0"/>
              <a:t>1</a:t>
            </a:r>
            <a:r>
              <a:rPr lang="en-US" i="1" dirty="0"/>
              <a:t>,…,</a:t>
            </a:r>
            <a:r>
              <a:rPr lang="en-US" i="1" dirty="0" err="1"/>
              <a:t>w</a:t>
            </a:r>
            <a:r>
              <a:rPr lang="en-US" i="1" baseline="-25000" dirty="0" err="1"/>
              <a:t>n</a:t>
            </a:r>
            <a:r>
              <a:rPr lang="en-US" i="1" baseline="-25000" dirty="0"/>
              <a:t> </a:t>
            </a:r>
            <a:r>
              <a:rPr lang="en-US" dirty="0"/>
              <a:t>be the corresponding weights</a:t>
            </a:r>
          </a:p>
          <a:p>
            <a:r>
              <a:rPr lang="en-US" dirty="0"/>
              <a:t>Then we just take a weighted average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79651B-4B3A-A54E-B74E-BF2E68C9F034}"/>
                  </a:ext>
                </a:extLst>
              </p:cNvPr>
              <p:cNvSpPr txBox="1"/>
              <p:nvPr/>
            </p:nvSpPr>
            <p:spPr>
              <a:xfrm>
                <a:off x="452997" y="3807221"/>
                <a:ext cx="449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36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v, </a:t>
                </a:r>
                <a:r>
                  <a:rPr lang="en-US" sz="36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anim</a:t>
                </a:r>
                <a:r>
                  <a:rPr lang="en-US" sz="3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3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36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36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sz="36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36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v, bind</a:t>
                </a:r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3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79651B-4B3A-A54E-B74E-BF2E68C9F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97" y="3807221"/>
                <a:ext cx="4495800" cy="646331"/>
              </a:xfrm>
              <a:prstGeom prst="rect">
                <a:avLst/>
              </a:prstGeom>
              <a:blipFill>
                <a:blip r:embed="rId3"/>
                <a:stretch>
                  <a:fillRect l="-3944" t="-15686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1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 details</a:t>
            </a:r>
          </a:p>
        </p:txBody>
      </p:sp>
    </p:spTree>
    <p:extLst>
      <p:ext uri="{BB962C8B-B14F-4D97-AF65-F5344CB8AC3E}">
        <p14:creationId xmlns:p14="http://schemas.microsoft.com/office/powerpoint/2010/main" val="1398288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Interpolating Frames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7" y="1210070"/>
            <a:ext cx="3656838" cy="36476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tick will not necessarily take place right at the instant a frame of the animation is supposed to take place!</a:t>
            </a:r>
          </a:p>
          <a:p>
            <a:r>
              <a:rPr lang="en-US" dirty="0"/>
              <a:t>We can save space by defining fewer frames in an animation</a:t>
            </a:r>
          </a:p>
          <a:p>
            <a:r>
              <a:rPr lang="en-US" dirty="0"/>
              <a:t>What do we do if the tick doesn’t occur at the instant of the frame?</a:t>
            </a:r>
          </a:p>
          <a:p>
            <a:r>
              <a:rPr lang="en-US" b="1" dirty="0"/>
              <a:t>We need to </a:t>
            </a:r>
            <a:r>
              <a:rPr lang="en-US" b="1" i="1" dirty="0"/>
              <a:t>interpolate</a:t>
            </a:r>
            <a:r>
              <a:rPr lang="en-US" b="1" dirty="0"/>
              <a:t> two frames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30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Interpolating Frames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6" y="1210070"/>
            <a:ext cx="5795404" cy="3800080"/>
          </a:xfrm>
        </p:spPr>
        <p:txBody>
          <a:bodyPr>
            <a:normAutofit/>
          </a:bodyPr>
          <a:lstStyle/>
          <a:p>
            <a:r>
              <a:rPr lang="en-US" dirty="0"/>
              <a:t>If the current tick occurs between frames </a:t>
            </a:r>
            <a:r>
              <a:rPr lang="en-US" i="1" dirty="0"/>
              <a:t>f</a:t>
            </a:r>
            <a:r>
              <a:rPr lang="en-US" i="1" baseline="-25000" dirty="0"/>
              <a:t>0 </a:t>
            </a:r>
            <a:r>
              <a:rPr lang="en-US" dirty="0"/>
              <a:t>and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(at a time between </a:t>
            </a:r>
            <a:r>
              <a:rPr lang="en-US" i="1" dirty="0"/>
              <a:t>t</a:t>
            </a:r>
            <a:r>
              <a:rPr lang="en-US" i="1" baseline="-25000" dirty="0"/>
              <a:t>0 </a:t>
            </a:r>
            <a:r>
              <a:rPr lang="en-US" dirty="0"/>
              <a:t>and </a:t>
            </a:r>
            <a:r>
              <a:rPr lang="en-US" i="1" dirty="0"/>
              <a:t>t</a:t>
            </a:r>
            <a:r>
              <a:rPr lang="en-US" i="1" baseline="-25000" dirty="0"/>
              <a:t>1</a:t>
            </a:r>
            <a:r>
              <a:rPr lang="en-US" dirty="0"/>
              <a:t>), then we need to produce interpolated frame data</a:t>
            </a:r>
          </a:p>
          <a:p>
            <a:r>
              <a:rPr lang="en-US" i="1" dirty="0" err="1"/>
              <a:t>f</a:t>
            </a:r>
            <a:r>
              <a:rPr lang="en-US" i="1" baseline="-25000" dirty="0" err="1"/>
              <a:t>interp</a:t>
            </a:r>
            <a:r>
              <a:rPr lang="en-US" dirty="0"/>
              <a:t>= interpolate(</a:t>
            </a:r>
            <a:r>
              <a:rPr lang="en-US" i="1" dirty="0"/>
              <a:t>f</a:t>
            </a:r>
            <a:r>
              <a:rPr lang="en-US" i="1" baseline="-25000" dirty="0"/>
              <a:t>0</a:t>
            </a:r>
            <a:r>
              <a:rPr lang="en-US" dirty="0"/>
              <a:t>,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t</a:t>
            </a:r>
            <a:r>
              <a:rPr lang="en-US" i="1" baseline="-25000" dirty="0"/>
              <a:t>0</a:t>
            </a:r>
            <a:r>
              <a:rPr lang="en-US" dirty="0"/>
              <a:t>/(</a:t>
            </a:r>
            <a:r>
              <a:rPr lang="en-US" i="1" dirty="0"/>
              <a:t>t</a:t>
            </a:r>
            <a:r>
              <a:rPr lang="en-US" i="1" baseline="-25000" dirty="0"/>
              <a:t>1</a:t>
            </a:r>
            <a:r>
              <a:rPr lang="en-US" dirty="0"/>
              <a:t> – </a:t>
            </a:r>
            <a:r>
              <a:rPr lang="en-US" i="1" dirty="0"/>
              <a:t>t</a:t>
            </a:r>
            <a:r>
              <a:rPr lang="en-US" i="1" baseline="-25000" dirty="0"/>
              <a:t>0</a:t>
            </a:r>
            <a:r>
              <a:rPr lang="en-US" dirty="0"/>
              <a:t>))</a:t>
            </a:r>
          </a:p>
          <a:p>
            <a:r>
              <a:rPr lang="en-US" i="1" dirty="0"/>
              <a:t>To get </a:t>
            </a:r>
            <a:r>
              <a:rPr lang="en-US" i="1" dirty="0" err="1"/>
              <a:t>f</a:t>
            </a:r>
            <a:r>
              <a:rPr lang="en-US" i="1" baseline="-25000" dirty="0" err="1"/>
              <a:t>interp</a:t>
            </a:r>
            <a:r>
              <a:rPr lang="en-US" dirty="0"/>
              <a:t>, we need to interpolate the rotation and translation information of </a:t>
            </a:r>
            <a:r>
              <a:rPr lang="en-US" i="1" dirty="0"/>
              <a:t>f</a:t>
            </a:r>
            <a:r>
              <a:rPr lang="en-US" i="1" baseline="-25000" dirty="0"/>
              <a:t>0 </a:t>
            </a:r>
            <a:r>
              <a:rPr lang="en-US" dirty="0"/>
              <a:t>and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endParaRPr lang="en-US" dirty="0"/>
          </a:p>
          <a:p>
            <a:endParaRPr lang="en-US" dirty="0"/>
          </a:p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05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Interpolating Translation Data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6" y="1210070"/>
            <a:ext cx="5795404" cy="3800080"/>
          </a:xfrm>
        </p:spPr>
        <p:txBody>
          <a:bodyPr>
            <a:normAutofit/>
          </a:bodyPr>
          <a:lstStyle/>
          <a:p>
            <a:r>
              <a:rPr lang="en-US" dirty="0"/>
              <a:t>To linearly interpolate the translation data, all we need to do is take </a:t>
            </a:r>
            <a:r>
              <a:rPr lang="en-US" i="1" dirty="0" err="1"/>
              <a:t>x</a:t>
            </a:r>
            <a:r>
              <a:rPr lang="en-US" i="1" baseline="-25000" dirty="0" err="1"/>
              <a:t>interp</a:t>
            </a:r>
            <a:r>
              <a:rPr lang="en-US" dirty="0"/>
              <a:t>=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dirty="0"/>
              <a:t> +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dirty="0"/>
              <a:t>) * </a:t>
            </a:r>
            <a:r>
              <a:rPr lang="en-US" i="1" dirty="0"/>
              <a:t>t</a:t>
            </a:r>
            <a:r>
              <a:rPr lang="en-US" i="1" baseline="-25000" dirty="0"/>
              <a:t>0</a:t>
            </a:r>
            <a:r>
              <a:rPr lang="en-US" dirty="0"/>
              <a:t>/(</a:t>
            </a:r>
            <a:r>
              <a:rPr lang="en-US" i="1" dirty="0"/>
              <a:t>t</a:t>
            </a:r>
            <a:r>
              <a:rPr lang="en-US" i="1" baseline="-25000" dirty="0"/>
              <a:t>1</a:t>
            </a:r>
            <a:r>
              <a:rPr lang="en-US" dirty="0"/>
              <a:t> – </a:t>
            </a:r>
            <a:r>
              <a:rPr lang="en-US" i="1" dirty="0"/>
              <a:t>t</a:t>
            </a:r>
            <a:r>
              <a:rPr lang="en-US" i="1" baseline="-25000" dirty="0"/>
              <a:t>0</a:t>
            </a:r>
            <a:r>
              <a:rPr lang="en-US" dirty="0"/>
              <a:t>), where </a:t>
            </a:r>
            <a:r>
              <a:rPr lang="en-US" i="1" dirty="0"/>
              <a:t>x</a:t>
            </a:r>
            <a:r>
              <a:rPr lang="en-US" i="1" baseline="-25000" dirty="0"/>
              <a:t>0 </a:t>
            </a:r>
            <a:r>
              <a:rPr lang="en-US" dirty="0"/>
              <a:t>is the translation data from frame </a:t>
            </a:r>
            <a:r>
              <a:rPr lang="en-US" i="1" dirty="0"/>
              <a:t>f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is the translation data from frame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</a:t>
            </a:r>
          </a:p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35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Interpolating Rotation Data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6" y="1210070"/>
            <a:ext cx="5795404" cy="3800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linearly interpolate the rotation data, we can’t just perform traditional interpolation on the rotation matrices</a:t>
            </a:r>
          </a:p>
          <a:p>
            <a:r>
              <a:rPr lang="en-US" dirty="0"/>
              <a:t>We need to represent the rotation data of the frames as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quaternions</a:t>
            </a:r>
          </a:p>
          <a:p>
            <a:pPr lvl="1"/>
            <a:r>
              <a:rPr lang="en-US" dirty="0"/>
              <a:t>Quaternions are 4-element vectors that represent a rotation about an axis</a:t>
            </a:r>
          </a:p>
          <a:p>
            <a:pPr lvl="1"/>
            <a:r>
              <a:rPr lang="en-US" dirty="0"/>
              <a:t>Rotation by </a:t>
            </a:r>
            <a:r>
              <a:rPr lang="el-GR" dirty="0"/>
              <a:t>θ </a:t>
            </a:r>
            <a:r>
              <a:rPr lang="en-US" dirty="0"/>
              <a:t>about N = (x, y, z) gives a quaternion of (cos(</a:t>
            </a:r>
            <a:r>
              <a:rPr lang="el-GR" dirty="0"/>
              <a:t>θ/2), </a:t>
            </a:r>
            <a:r>
              <a:rPr lang="en-US" dirty="0"/>
              <a:t>x sin(</a:t>
            </a:r>
            <a:r>
              <a:rPr lang="el-GR" dirty="0"/>
              <a:t>θ/2), </a:t>
            </a:r>
            <a:r>
              <a:rPr lang="en-US" dirty="0"/>
              <a:t>y sin(</a:t>
            </a:r>
            <a:r>
              <a:rPr lang="el-GR" dirty="0"/>
              <a:t>θ/2), </a:t>
            </a:r>
            <a:r>
              <a:rPr lang="en-US" dirty="0"/>
              <a:t>z sin(</a:t>
            </a:r>
            <a:r>
              <a:rPr lang="el-GR" dirty="0"/>
              <a:t>θ/2)) </a:t>
            </a:r>
            <a:endParaRPr lang="en-US" dirty="0"/>
          </a:p>
          <a:p>
            <a:r>
              <a:rPr lang="en-US" dirty="0"/>
              <a:t>We perform spherical linear interpolation (SLERP) on the quaternion representation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10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1919-6016-F743-B7AC-DCE96CC5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167-00A8-574E-9377-8A9197BB1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5813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SLERP algorithm interpolates the quaternions over the 4D hypersphere</a:t>
            </a:r>
          </a:p>
          <a:p>
            <a:pPr lvl="1"/>
            <a:r>
              <a:rPr lang="en-US" dirty="0"/>
              <a:t>If we linearly interpolated the quaternions as we do with translations, we would not necessarily end up with a unit quaternion</a:t>
            </a:r>
          </a:p>
          <a:p>
            <a:r>
              <a:rPr lang="en-US" dirty="0"/>
              <a:t>You are free to use </a:t>
            </a:r>
            <a:r>
              <a:rPr lang="en-US" dirty="0" err="1"/>
              <a:t>glm</a:t>
            </a:r>
            <a:r>
              <a:rPr lang="en-US" dirty="0"/>
              <a:t>::mix, which works on </a:t>
            </a:r>
            <a:r>
              <a:rPr lang="en-US" dirty="0" err="1"/>
              <a:t>glm</a:t>
            </a:r>
            <a:r>
              <a:rPr lang="en-US" dirty="0"/>
              <a:t>::quat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A42B8-E5CB-2C42-9383-BD97141B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414" y="1358718"/>
            <a:ext cx="3442386" cy="24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3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HUD Clarity</a:t>
            </a:r>
          </a:p>
        </p:txBody>
      </p:sp>
      <p:pic>
        <p:nvPicPr>
          <p:cNvPr id="3" name="Picture 2" descr="league ui 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3651073"/>
            <a:ext cx="7412182" cy="1282877"/>
          </a:xfrm>
          <a:prstGeom prst="rect">
            <a:avLst/>
          </a:prstGeom>
        </p:spPr>
      </p:pic>
      <p:sp>
        <p:nvSpPr>
          <p:cNvPr id="18" name="Content Placeholder 1"/>
          <p:cNvSpPr txBox="1">
            <a:spLocks/>
          </p:cNvSpPr>
          <p:nvPr/>
        </p:nvSpPr>
        <p:spPr>
          <a:xfrm>
            <a:off x="457200" y="1200150"/>
            <a:ext cx="8229600" cy="358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Deciding where to put information (and how to group it) is very important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6553200" y="3028950"/>
            <a:ext cx="1752599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200" dirty="0"/>
              <a:t>‘Battle’ effects go here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715000" y="3409950"/>
            <a:ext cx="1143001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/>
          <p:cNvSpPr txBox="1">
            <a:spLocks/>
          </p:cNvSpPr>
          <p:nvPr/>
        </p:nvSpPr>
        <p:spPr>
          <a:xfrm>
            <a:off x="838200" y="3257550"/>
            <a:ext cx="2590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200" dirty="0"/>
              <a:t>‘Other’ effects go here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066800" y="3638550"/>
            <a:ext cx="9906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1919-6016-F743-B7AC-DCE96CC5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167-00A8-574E-9377-8A9197BB1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581399"/>
          </a:xfrm>
        </p:spPr>
        <p:txBody>
          <a:bodyPr>
            <a:normAutofit/>
          </a:bodyPr>
          <a:lstStyle/>
          <a:p>
            <a:r>
              <a:rPr lang="en-US" dirty="0"/>
              <a:t>There are many different ways to store animation files</a:t>
            </a:r>
          </a:p>
          <a:p>
            <a:pPr lvl="1"/>
            <a:r>
              <a:rPr lang="en-US" dirty="0"/>
              <a:t>COLLADA (.</a:t>
            </a:r>
            <a:r>
              <a:rPr lang="en-US" dirty="0" err="1"/>
              <a:t>dae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FBX (.</a:t>
            </a:r>
            <a:r>
              <a:rPr lang="en-US" dirty="0" err="1"/>
              <a:t>fbx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3093139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1919-6016-F743-B7AC-DCE96CC5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167-00A8-574E-9377-8A9197BB1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Implementing skeletal animation can be an enormous time sink because the files that store the animation are very complicated and can work in unintuitive ways!</a:t>
            </a:r>
          </a:p>
          <a:p>
            <a:r>
              <a:rPr lang="en-US" dirty="0"/>
              <a:t>It can also be difficult to export multiple animations for the same model in one file</a:t>
            </a:r>
          </a:p>
          <a:p>
            <a:r>
              <a:rPr lang="en-US" dirty="0"/>
              <a:t>Using a parsing library will save you some time, but you will probably still have to learn the details of the file type you are using</a:t>
            </a:r>
          </a:p>
        </p:txBody>
      </p:sp>
    </p:spTree>
    <p:extLst>
      <p:ext uri="{BB962C8B-B14F-4D97-AF65-F5344CB8AC3E}">
        <p14:creationId xmlns:p14="http://schemas.microsoft.com/office/powerpoint/2010/main" val="915061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1919-6016-F743-B7AC-DCE96CC5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167-00A8-574E-9377-8A9197BB1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Implementing skeletal animation can be an enormous time sink because the files that store the animation are very complicated and can work in unintuitive ways!</a:t>
            </a:r>
          </a:p>
          <a:p>
            <a:r>
              <a:rPr lang="en-US" dirty="0"/>
              <a:t>It can also be difficult to export multiple animations for the same model in one file</a:t>
            </a:r>
          </a:p>
          <a:p>
            <a:r>
              <a:rPr lang="en-US" dirty="0"/>
              <a:t>Using a parsing library will save you some time, but you will probably still have to learn the details of the file type you are using</a:t>
            </a:r>
          </a:p>
        </p:txBody>
      </p:sp>
    </p:spTree>
    <p:extLst>
      <p:ext uri="{BB962C8B-B14F-4D97-AF65-F5344CB8AC3E}">
        <p14:creationId xmlns:p14="http://schemas.microsoft.com/office/powerpoint/2010/main" val="3777923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1919-6016-F743-B7AC-DCE96CC5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167-00A8-574E-9377-8A9197BB1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/>
          </a:bodyPr>
          <a:lstStyle/>
          <a:p>
            <a:r>
              <a:rPr lang="en-US" dirty="0"/>
              <a:t>If you want to implement skeletal animation, you should probably use COLLADA files because they are easier to understand compared to </a:t>
            </a:r>
            <a:r>
              <a:rPr lang="en-US"/>
              <a:t>FBX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5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Animation</a:t>
            </a:r>
          </a:p>
        </p:txBody>
      </p:sp>
    </p:spTree>
    <p:extLst>
      <p:ext uri="{BB962C8B-B14F-4D97-AF65-F5344CB8AC3E}">
        <p14:creationId xmlns:p14="http://schemas.microsoft.com/office/powerpoint/2010/main" val="2366720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Inverse Kinematics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6" y="1210070"/>
            <a:ext cx="5795404" cy="380008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7E4086-4DBD-C54B-838E-D15A75D80F96}"/>
              </a:ext>
            </a:extLst>
          </p:cNvPr>
          <p:cNvSpPr txBox="1">
            <a:spLocks/>
          </p:cNvSpPr>
          <p:nvPr/>
        </p:nvSpPr>
        <p:spPr>
          <a:xfrm>
            <a:off x="605396" y="1123950"/>
            <a:ext cx="3661804" cy="380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“Forward kinematics” is the process of positioning the joints of a skeleton from the root to the leaves of the hierarchy</a:t>
            </a:r>
          </a:p>
          <a:p>
            <a:r>
              <a:rPr lang="en-US" dirty="0"/>
              <a:t>“Inverse kinematics” is the process of positioning the end of a limb (like a foot or a hand) and automatically solving for the positions of the joints that result in the 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6C135-DF8E-9841-B4A3-38528C80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57350"/>
            <a:ext cx="4572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8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Blend Shapes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6" y="971550"/>
            <a:ext cx="4576204" cy="38000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Simpler than skeletal animation!</a:t>
            </a:r>
          </a:p>
          <a:p>
            <a:r>
              <a:rPr lang="en-US" dirty="0"/>
              <a:t>We have a start and end position for each vertex, and we just interpolate between those two positions</a:t>
            </a:r>
          </a:p>
          <a:p>
            <a:r>
              <a:rPr lang="en-US" dirty="0"/>
              <a:t>Useful for animating 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0929B-6CD4-C246-A83F-A20EBF1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88" y="1812907"/>
            <a:ext cx="3397332" cy="191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40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Quaternion Blending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6" y="1210070"/>
            <a:ext cx="4095402" cy="380008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We have discussed “linear blend skinning”</a:t>
            </a:r>
          </a:p>
          <a:p>
            <a:pPr lvl="1"/>
            <a:r>
              <a:rPr lang="en-US" dirty="0"/>
              <a:t>Unfortunately, this type of skinning can result in non-rigid transformations</a:t>
            </a:r>
          </a:p>
          <a:p>
            <a:pPr lvl="1"/>
            <a:r>
              <a:rPr lang="en-US" dirty="0"/>
              <a:t>These occur because we add up rigid transformations in our vertex shader, but rotation matrices are not closed under addition!</a:t>
            </a:r>
          </a:p>
          <a:p>
            <a:r>
              <a:rPr lang="en-US" dirty="0"/>
              <a:t>“Dual quaternion skinning” takes the same weights, rotations, and translations we use in linear blend skinning and produces final vertex transformations that are rigid</a:t>
            </a:r>
          </a:p>
          <a:p>
            <a:r>
              <a:rPr lang="en-US" dirty="0"/>
              <a:t>Fortunately, upgrading from linear blend skinning to dual quaternion skinning is easy!</a:t>
            </a:r>
          </a:p>
          <a:p>
            <a:pPr lvl="1"/>
            <a:r>
              <a:rPr lang="en-US" dirty="0"/>
              <a:t>Just convert your matrices to dual quaternions before sending them to the vertex shader, and then modify your vertex shader to properly blend the dual quaternions</a:t>
            </a:r>
          </a:p>
          <a:p>
            <a:pPr lvl="1"/>
            <a:r>
              <a:rPr lang="en-US" dirty="0"/>
              <a:t>Check out “Skinning with Dual Quaternions” by </a:t>
            </a:r>
            <a:r>
              <a:rPr lang="en-US" dirty="0" err="1"/>
              <a:t>Kavan</a:t>
            </a:r>
            <a:r>
              <a:rPr lang="en-US" dirty="0"/>
              <a:t> et al. for details!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88F90-6B34-524D-AD8F-2003D086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04950"/>
            <a:ext cx="2184400" cy="271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59D0E-4741-2E46-AC61-7364A7CB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398" y="1352550"/>
            <a:ext cx="2184400" cy="2717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9D9546-0BE2-FE47-BCB6-6A773377BB49}"/>
              </a:ext>
            </a:extLst>
          </p:cNvPr>
          <p:cNvSpPr txBox="1">
            <a:spLocks/>
          </p:cNvSpPr>
          <p:nvPr/>
        </p:nvSpPr>
        <p:spPr>
          <a:xfrm>
            <a:off x="4802398" y="4222750"/>
            <a:ext cx="1676400" cy="541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Linear Blend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BEFF6-95D8-D54E-8ED4-27983CF6A7A9}"/>
              </a:ext>
            </a:extLst>
          </p:cNvPr>
          <p:cNvSpPr txBox="1">
            <a:spLocks/>
          </p:cNvSpPr>
          <p:nvPr/>
        </p:nvSpPr>
        <p:spPr>
          <a:xfrm>
            <a:off x="7162800" y="4223781"/>
            <a:ext cx="1752600" cy="541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Dual Quaternion</a:t>
            </a:r>
          </a:p>
        </p:txBody>
      </p:sp>
    </p:spTree>
    <p:extLst>
      <p:ext uri="{BB962C8B-B14F-4D97-AF65-F5344CB8AC3E}">
        <p14:creationId xmlns:p14="http://schemas.microsoft.com/office/powerpoint/2010/main" val="84912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Ragdoll Physics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E24DFD-A25E-6A45-8F62-FF515E7B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504950"/>
            <a:ext cx="4095402" cy="2514600"/>
          </a:xfrm>
        </p:spPr>
        <p:txBody>
          <a:bodyPr>
            <a:normAutofit/>
          </a:bodyPr>
          <a:lstStyle/>
          <a:p>
            <a:r>
              <a:rPr lang="en-US" dirty="0"/>
              <a:t>Simulate parts of a character as constrained rigid bodies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4BAB2-DA08-CC48-BC23-8A4AD069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09750"/>
            <a:ext cx="3810000" cy="21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er Wilds - Mobius Digital">
            <a:extLst>
              <a:ext uri="{FF2B5EF4-FFF2-40B4-BE49-F238E27FC236}">
                <a16:creationId xmlns:a16="http://schemas.microsoft.com/office/drawing/2014/main" id="{A60C8570-45FB-C649-9D3F-B235E9ADA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BF203-FCAC-FB48-B3CB-9D3D57C6B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7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96F5B-DE28-D34A-9407-7B440D2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Good luck on Platformer 4!</a:t>
            </a:r>
          </a:p>
        </p:txBody>
      </p:sp>
    </p:spTree>
    <p:extLst>
      <p:ext uri="{BB962C8B-B14F-4D97-AF65-F5344CB8AC3E}">
        <p14:creationId xmlns:p14="http://schemas.microsoft.com/office/powerpoint/2010/main" val="1314713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CD00-0413-4D1C-B44C-54C1AA8A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HUD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E775-6111-40B8-B79E-652224180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built in</a:t>
            </a:r>
            <a:r>
              <a:rPr lang="en-US" sz="3000" dirty="0"/>
              <a:t> </a:t>
            </a:r>
            <a:r>
              <a:rPr lang="en-US" sz="3000">
                <a:latin typeface="Consolas" panose="020B0609020204030204" pitchFamily="49" charset="0"/>
              </a:rPr>
              <a:t>m_camera</a:t>
            </a:r>
            <a:r>
              <a:rPr lang="en-US" sz="3000" dirty="0">
                <a:latin typeface="Consolas" panose="020B0609020204030204" pitchFamily="49" charset="0"/>
              </a:rPr>
              <a:t>-&gt;</a:t>
            </a:r>
            <a:r>
              <a:rPr lang="en-US" sz="3000" dirty="0" err="1">
                <a:latin typeface="Consolas" panose="020B0609020204030204" pitchFamily="49" charset="0"/>
              </a:rPr>
              <a:t>setUI</a:t>
            </a:r>
            <a:r>
              <a:rPr lang="en-US" sz="3000" dirty="0">
                <a:latin typeface="Consolas" panose="020B0609020204030204" pitchFamily="49" charset="0"/>
              </a:rPr>
              <a:t>(true) </a:t>
            </a:r>
            <a:r>
              <a:rPr lang="en-US" dirty="0"/>
              <a:t>so that your draw calls act in screen space</a:t>
            </a:r>
          </a:p>
          <a:p>
            <a:r>
              <a:rPr lang="en-US" dirty="0"/>
              <a:t>Draw things over your game!</a:t>
            </a:r>
          </a:p>
        </p:txBody>
      </p:sp>
    </p:spTree>
    <p:extLst>
      <p:ext uri="{BB962C8B-B14F-4D97-AF65-F5344CB8AC3E}">
        <p14:creationId xmlns:p14="http://schemas.microsoft.com/office/powerpoint/2010/main" val="409340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User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3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UI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01131" y="4057650"/>
            <a:ext cx="1920246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Tooltips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95602" y="4057650"/>
            <a:ext cx="38862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Health bars &amp; Damage</a:t>
            </a:r>
          </a:p>
        </p:txBody>
      </p:sp>
      <p:pic>
        <p:nvPicPr>
          <p:cNvPr id="1026" name="Picture 2" descr="http://www.blogcdn.com/wow.joystiq.com/media/2008/07/v_healthbar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58" y="1494085"/>
            <a:ext cx="2780088" cy="2373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egacy.curseforge.com/media/images/6/186/toolt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69160"/>
            <a:ext cx="3703308" cy="2373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17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3407</Words>
  <Application>Microsoft Macintosh PowerPoint</Application>
  <PresentationFormat>On-screen Show (16:9)</PresentationFormat>
  <Paragraphs>424</Paragraphs>
  <Slides>69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Century Gothic</vt:lpstr>
      <vt:lpstr>Consolas</vt:lpstr>
      <vt:lpstr>Karmina</vt:lpstr>
      <vt:lpstr>Tw Cen MT</vt:lpstr>
      <vt:lpstr>Office Theme</vt:lpstr>
      <vt:lpstr>Class 7</vt:lpstr>
      <vt:lpstr>Introduction</vt:lpstr>
      <vt:lpstr>Many shades of UI</vt:lpstr>
      <vt:lpstr>Heads-Up Display</vt:lpstr>
      <vt:lpstr>HUD Clarity</vt:lpstr>
      <vt:lpstr>HUD Clarity</vt:lpstr>
      <vt:lpstr>Drawing HUD</vt:lpstr>
      <vt:lpstr>Orthographic</vt:lpstr>
      <vt:lpstr>Orthographic UI</vt:lpstr>
      <vt:lpstr>Orthographic UI</vt:lpstr>
      <vt:lpstr>How to Orthographic UI</vt:lpstr>
      <vt:lpstr>Converting to screen space</vt:lpstr>
      <vt:lpstr>Using the projected position</vt:lpstr>
      <vt:lpstr>Engine Integration</vt:lpstr>
      <vt:lpstr>How to integrate UI?</vt:lpstr>
      <vt:lpstr>Your UI</vt:lpstr>
      <vt:lpstr>More UI</vt:lpstr>
      <vt:lpstr>More UI</vt:lpstr>
      <vt:lpstr>3D-Integrated UI</vt:lpstr>
      <vt:lpstr>3D-Integrated UI</vt:lpstr>
      <vt:lpstr>Questions?</vt:lpstr>
      <vt:lpstr>Class 7</vt:lpstr>
      <vt:lpstr>Skeletal Animation (From a high Level)</vt:lpstr>
      <vt:lpstr>Skeletal Animation</vt:lpstr>
      <vt:lpstr>Skeletal Animation</vt:lpstr>
      <vt:lpstr>The Skeleton</vt:lpstr>
      <vt:lpstr>The Skeleton</vt:lpstr>
      <vt:lpstr>Joint Weights</vt:lpstr>
      <vt:lpstr>Skinning</vt:lpstr>
      <vt:lpstr>Animation</vt:lpstr>
      <vt:lpstr>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Defining the Skeleton</vt:lpstr>
      <vt:lpstr>Calculating Animated Vertices</vt:lpstr>
      <vt:lpstr>Animating Vertices</vt:lpstr>
      <vt:lpstr>Animating Vertices</vt:lpstr>
      <vt:lpstr>Animating Vertices</vt:lpstr>
      <vt:lpstr>Animating Vertices</vt:lpstr>
      <vt:lpstr>Animating Vertices</vt:lpstr>
      <vt:lpstr>Animating Vertices</vt:lpstr>
      <vt:lpstr>Animating Vertices</vt:lpstr>
      <vt:lpstr>Animating Vertices</vt:lpstr>
      <vt:lpstr>Animating Vertices</vt:lpstr>
      <vt:lpstr>Animating Vertices</vt:lpstr>
      <vt:lpstr>Extra details</vt:lpstr>
      <vt:lpstr>Interpolating Frames</vt:lpstr>
      <vt:lpstr>Interpolating Frames</vt:lpstr>
      <vt:lpstr>Interpolating Translation Data</vt:lpstr>
      <vt:lpstr>Interpolating Rotation Data</vt:lpstr>
      <vt:lpstr>SLERP</vt:lpstr>
      <vt:lpstr>Animation Files</vt:lpstr>
      <vt:lpstr>WARNING!</vt:lpstr>
      <vt:lpstr>WARNING!</vt:lpstr>
      <vt:lpstr>WARNING!</vt:lpstr>
      <vt:lpstr>Advanced Animation</vt:lpstr>
      <vt:lpstr>Inverse Kinematics</vt:lpstr>
      <vt:lpstr>Blend Shapes</vt:lpstr>
      <vt:lpstr>Dual Quaternion Blending</vt:lpstr>
      <vt:lpstr>Ragdoll Physics</vt:lpstr>
      <vt:lpstr>Class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/>
  <cp:lastModifiedBy/>
  <cp:revision>1</cp:revision>
  <dcterms:created xsi:type="dcterms:W3CDTF">2012-09-05T22:59:59Z</dcterms:created>
  <dcterms:modified xsi:type="dcterms:W3CDTF">2021-03-09T13:24:07Z</dcterms:modified>
</cp:coreProperties>
</file>